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Calibri" panose="020F0502020204030204" pitchFamily="34" charset="0"/>
      <p:regular r:id="rId27"/>
      <p:bold r:id="rId28"/>
      <p:italic r:id="rId29"/>
      <p:boldItalic r:id="rId30"/>
    </p:embeddedFont>
    <p:embeddedFont>
      <p:font typeface="Canva Sans" panose="020B0604020202020204" charset="0"/>
      <p:regular r:id="rId31"/>
    </p:embeddedFont>
    <p:embeddedFont>
      <p:font typeface="Nunito Sans" panose="020B0604020202020204" charset="0"/>
      <p:regular r:id="rId32"/>
    </p:embeddedFont>
    <p:embeddedFont>
      <p:font typeface="Nunito Sans Bold" panose="020B0604020202020204" charset="0"/>
      <p:regular r:id="rId33"/>
    </p:embeddedFont>
    <p:embeddedFont>
      <p:font typeface="Nunito Sans Light" panose="020B0604020202020204" charset="0"/>
      <p:regular r:id="rId34"/>
    </p:embeddedFont>
    <p:embeddedFont>
      <p:font typeface="Nunito Sans Semi-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14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E6DF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1239766">
            <a:off x="11595192" y="2431239"/>
            <a:ext cx="4803408" cy="9761726"/>
            <a:chOff x="0" y="0"/>
            <a:chExt cx="5001260" cy="10163810"/>
          </a:xfrm>
        </p:grpSpPr>
        <p:sp>
          <p:nvSpPr>
            <p:cNvPr id="3" name="Freeform 3"/>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sp>
        <p:sp>
          <p:nvSpPr>
            <p:cNvPr id="4" name="Freeform 4"/>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47311" r="-142028"/>
              </a:stretch>
            </a:blipFill>
          </p:spPr>
        </p:sp>
      </p:grpSp>
      <p:grpSp>
        <p:nvGrpSpPr>
          <p:cNvPr id="5" name="Group 5"/>
          <p:cNvGrpSpPr>
            <a:grpSpLocks noChangeAspect="1"/>
          </p:cNvGrpSpPr>
          <p:nvPr/>
        </p:nvGrpSpPr>
        <p:grpSpPr>
          <a:xfrm rot="1239766">
            <a:off x="14773803" y="-7187446"/>
            <a:ext cx="4803408" cy="9761726"/>
            <a:chOff x="0" y="0"/>
            <a:chExt cx="5001260" cy="10163810"/>
          </a:xfrm>
        </p:grpSpPr>
        <p:sp>
          <p:nvSpPr>
            <p:cNvPr id="6"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sp>
        <p:sp>
          <p:nvSpPr>
            <p:cNvPr id="7" name="Freeform 7"/>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27729" r="-114395"/>
              </a:stretch>
            </a:blipFill>
          </p:spPr>
        </p:sp>
      </p:grpSp>
      <p:grpSp>
        <p:nvGrpSpPr>
          <p:cNvPr id="8" name="Group 8"/>
          <p:cNvGrpSpPr>
            <a:grpSpLocks noChangeAspect="1"/>
          </p:cNvGrpSpPr>
          <p:nvPr/>
        </p:nvGrpSpPr>
        <p:grpSpPr>
          <a:xfrm rot="1239766">
            <a:off x="14848636" y="8093720"/>
            <a:ext cx="4803408" cy="9761726"/>
            <a:chOff x="0" y="0"/>
            <a:chExt cx="5001260" cy="10163810"/>
          </a:xfrm>
        </p:grpSpPr>
        <p:sp>
          <p:nvSpPr>
            <p:cNvPr id="9" name="Freeform 9"/>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sp>
        <p:sp>
          <p:nvSpPr>
            <p:cNvPr id="10" name="Freeform 10"/>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47311" r="-142028"/>
              </a:stretch>
            </a:blipFill>
          </p:spPr>
        </p:sp>
      </p:grpSp>
      <p:grpSp>
        <p:nvGrpSpPr>
          <p:cNvPr id="11" name="Group 11"/>
          <p:cNvGrpSpPr>
            <a:grpSpLocks noChangeAspect="1"/>
          </p:cNvGrpSpPr>
          <p:nvPr/>
        </p:nvGrpSpPr>
        <p:grpSpPr>
          <a:xfrm rot="1239766">
            <a:off x="18518170" y="-1636538"/>
            <a:ext cx="4803408" cy="9761726"/>
            <a:chOff x="0" y="0"/>
            <a:chExt cx="5001260" cy="10163810"/>
          </a:xfrm>
        </p:grpSpPr>
        <p:sp>
          <p:nvSpPr>
            <p:cNvPr id="12" name="Freeform 12"/>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sp>
        <p:sp>
          <p:nvSpPr>
            <p:cNvPr id="13" name="Freeform 13"/>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47311" r="-142028"/>
              </a:stretch>
            </a:blipFill>
          </p:spPr>
        </p:sp>
      </p:grpSp>
      <p:grpSp>
        <p:nvGrpSpPr>
          <p:cNvPr id="14" name="Group 14"/>
          <p:cNvGrpSpPr>
            <a:grpSpLocks noChangeAspect="1"/>
          </p:cNvGrpSpPr>
          <p:nvPr/>
        </p:nvGrpSpPr>
        <p:grpSpPr>
          <a:xfrm rot="1239766">
            <a:off x="8417949" y="-5521940"/>
            <a:ext cx="4803408" cy="9761726"/>
            <a:chOff x="0" y="0"/>
            <a:chExt cx="5001260" cy="10163810"/>
          </a:xfrm>
        </p:grpSpPr>
        <p:sp>
          <p:nvSpPr>
            <p:cNvPr id="15" name="Freeform 1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sp>
        <p:sp>
          <p:nvSpPr>
            <p:cNvPr id="16" name="Freeform 16"/>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5"/>
              <a:stretch>
                <a:fillRect l="-45822" r="-173889"/>
              </a:stretch>
            </a:blipFill>
          </p:spPr>
        </p:sp>
      </p:grpSp>
      <p:sp>
        <p:nvSpPr>
          <p:cNvPr id="17" name="TextBox 17"/>
          <p:cNvSpPr txBox="1"/>
          <p:nvPr/>
        </p:nvSpPr>
        <p:spPr>
          <a:xfrm>
            <a:off x="2878594" y="2414428"/>
            <a:ext cx="13037137" cy="7027449"/>
          </a:xfrm>
          <a:prstGeom prst="rect">
            <a:avLst/>
          </a:prstGeom>
        </p:spPr>
        <p:txBody>
          <a:bodyPr lIns="0" tIns="0" rIns="0" bIns="0" rtlCol="0" anchor="t">
            <a:spAutoFit/>
          </a:bodyPr>
          <a:lstStyle/>
          <a:p>
            <a:pPr algn="ctr">
              <a:lnSpc>
                <a:spcPts val="7985"/>
              </a:lnSpc>
            </a:pPr>
            <a:r>
              <a:rPr lang="en-US" sz="5703">
                <a:solidFill>
                  <a:srgbClr val="F8F8F8"/>
                </a:solidFill>
                <a:latin typeface="Nunito Sans"/>
                <a:ea typeface="Nunito Sans"/>
                <a:cs typeface="Nunito Sans"/>
                <a:sym typeface="Nunito Sans"/>
              </a:rPr>
              <a:t>Các Thành Viên Nhóm:</a:t>
            </a:r>
          </a:p>
          <a:p>
            <a:pPr algn="ctr">
              <a:lnSpc>
                <a:spcPts val="7985"/>
              </a:lnSpc>
            </a:pPr>
            <a:r>
              <a:rPr lang="en-US" sz="5703">
                <a:solidFill>
                  <a:srgbClr val="F8F8F8"/>
                </a:solidFill>
                <a:latin typeface="Nunito Sans"/>
                <a:ea typeface="Nunito Sans"/>
                <a:cs typeface="Nunito Sans"/>
                <a:sym typeface="Nunito Sans"/>
              </a:rPr>
              <a:t>Thào A Chơ</a:t>
            </a:r>
          </a:p>
          <a:p>
            <a:pPr algn="ctr">
              <a:lnSpc>
                <a:spcPts val="7985"/>
              </a:lnSpc>
            </a:pPr>
            <a:r>
              <a:rPr lang="en-US" sz="5703">
                <a:solidFill>
                  <a:srgbClr val="F8F8F8"/>
                </a:solidFill>
                <a:latin typeface="Nunito Sans"/>
                <a:ea typeface="Nunito Sans"/>
                <a:cs typeface="Nunito Sans"/>
                <a:sym typeface="Nunito Sans"/>
              </a:rPr>
              <a:t>Trần Minh Quân</a:t>
            </a:r>
          </a:p>
          <a:p>
            <a:pPr algn="ctr">
              <a:lnSpc>
                <a:spcPts val="7985"/>
              </a:lnSpc>
            </a:pPr>
            <a:r>
              <a:rPr lang="en-US" sz="5703">
                <a:solidFill>
                  <a:srgbClr val="F8F8F8"/>
                </a:solidFill>
                <a:latin typeface="Nunito Sans"/>
                <a:ea typeface="Nunito Sans"/>
                <a:cs typeface="Nunito Sans"/>
                <a:sym typeface="Nunito Sans"/>
              </a:rPr>
              <a:t>Nguyễn Văn Bông</a:t>
            </a:r>
          </a:p>
          <a:p>
            <a:pPr algn="ctr">
              <a:lnSpc>
                <a:spcPts val="7985"/>
              </a:lnSpc>
            </a:pPr>
            <a:r>
              <a:rPr lang="en-US" sz="5703">
                <a:solidFill>
                  <a:srgbClr val="F8F8F8"/>
                </a:solidFill>
                <a:latin typeface="Nunito Sans"/>
                <a:ea typeface="Nunito Sans"/>
                <a:cs typeface="Nunito Sans"/>
                <a:sym typeface="Nunito Sans"/>
              </a:rPr>
              <a:t>Quang Tiểu Dương</a:t>
            </a:r>
          </a:p>
          <a:p>
            <a:pPr algn="ctr">
              <a:lnSpc>
                <a:spcPts val="7985"/>
              </a:lnSpc>
            </a:pPr>
            <a:endParaRPr lang="en-US" sz="5703">
              <a:solidFill>
                <a:srgbClr val="F8F8F8"/>
              </a:solidFill>
              <a:latin typeface="Nunito Sans"/>
              <a:ea typeface="Nunito Sans"/>
              <a:cs typeface="Nunito Sans"/>
              <a:sym typeface="Nunito Sans"/>
            </a:endParaRPr>
          </a:p>
          <a:p>
            <a:pPr algn="ctr">
              <a:lnSpc>
                <a:spcPts val="7985"/>
              </a:lnSpc>
              <a:spcBef>
                <a:spcPct val="0"/>
              </a:spcBef>
            </a:pPr>
            <a:endParaRPr lang="en-US" sz="5703">
              <a:solidFill>
                <a:srgbClr val="F8F8F8"/>
              </a:solidFill>
              <a:latin typeface="Nunito Sans"/>
              <a:ea typeface="Nunito Sans"/>
              <a:cs typeface="Nunito Sans"/>
              <a:sym typeface="Nunito Sans"/>
            </a:endParaRPr>
          </a:p>
        </p:txBody>
      </p:sp>
      <p:sp>
        <p:nvSpPr>
          <p:cNvPr id="18" name="TextBox 18"/>
          <p:cNvSpPr txBox="1"/>
          <p:nvPr/>
        </p:nvSpPr>
        <p:spPr>
          <a:xfrm>
            <a:off x="90371" y="149153"/>
            <a:ext cx="17876031" cy="959924"/>
          </a:xfrm>
          <a:prstGeom prst="rect">
            <a:avLst/>
          </a:prstGeom>
        </p:spPr>
        <p:txBody>
          <a:bodyPr lIns="0" tIns="0" rIns="0" bIns="0" rtlCol="0" anchor="t">
            <a:spAutoFit/>
          </a:bodyPr>
          <a:lstStyle/>
          <a:p>
            <a:pPr algn="just">
              <a:lnSpc>
                <a:spcPts val="7811"/>
              </a:lnSpc>
              <a:spcBef>
                <a:spcPct val="0"/>
              </a:spcBef>
            </a:pPr>
            <a:r>
              <a:rPr lang="en-US" sz="5579">
                <a:solidFill>
                  <a:srgbClr val="F8F8F8"/>
                </a:solidFill>
                <a:latin typeface="Nunito Sans Light"/>
                <a:ea typeface="Nunito Sans Light"/>
                <a:cs typeface="Nunito Sans Light"/>
                <a:sym typeface="Nunito Sans Light"/>
              </a:rPr>
              <a:t>HN24_CPL.V_.NET_07_MobilePhoneSalesManagement</a:t>
            </a:r>
          </a:p>
        </p:txBody>
      </p:sp>
      <p:sp>
        <p:nvSpPr>
          <p:cNvPr id="19" name="TextBox 19"/>
          <p:cNvSpPr txBox="1"/>
          <p:nvPr/>
        </p:nvSpPr>
        <p:spPr>
          <a:xfrm>
            <a:off x="205985" y="1194140"/>
            <a:ext cx="17876031" cy="959924"/>
          </a:xfrm>
          <a:prstGeom prst="rect">
            <a:avLst/>
          </a:prstGeom>
        </p:spPr>
        <p:txBody>
          <a:bodyPr lIns="0" tIns="0" rIns="0" bIns="0" rtlCol="0" anchor="t">
            <a:spAutoFit/>
          </a:bodyPr>
          <a:lstStyle/>
          <a:p>
            <a:pPr algn="just">
              <a:lnSpc>
                <a:spcPts val="7811"/>
              </a:lnSpc>
              <a:spcBef>
                <a:spcPct val="0"/>
              </a:spcBef>
            </a:pPr>
            <a:r>
              <a:rPr lang="en-US" sz="5579">
                <a:solidFill>
                  <a:srgbClr val="F8F8F8"/>
                </a:solidFill>
                <a:latin typeface="Nunito Sans Light"/>
                <a:ea typeface="Nunito Sans Light"/>
                <a:cs typeface="Nunito Sans Light"/>
                <a:sym typeface="Nunito Sans Light"/>
              </a:rPr>
              <a:t>                                         Group: 3</a:t>
            </a:r>
          </a:p>
        </p:txBody>
      </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8F8F8"/>
                </a:solidFill>
                <a:latin typeface="Canva Sans"/>
                <a:ea typeface="Canva Sans"/>
                <a:cs typeface="Canva Sans"/>
                <a:sym typeface="Canva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2188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076202" y="2650801"/>
            <a:ext cx="13313040" cy="7636199"/>
            <a:chOff x="0" y="0"/>
            <a:chExt cx="7981950" cy="4578350"/>
          </a:xfrm>
        </p:grpSpPr>
        <p:sp>
          <p:nvSpPr>
            <p:cNvPr id="3" name="Freeform 3"/>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4" name="Freeform 4"/>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E6DF7"/>
            </a:solidFill>
          </p:spPr>
        </p:sp>
        <p:sp>
          <p:nvSpPr>
            <p:cNvPr id="5" name="Freeform 5"/>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521887"/>
            </a:solidFill>
          </p:spPr>
        </p:sp>
        <p:sp>
          <p:nvSpPr>
            <p:cNvPr id="6" name="Freeform 6"/>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521887"/>
            </a:solidFill>
          </p:spPr>
        </p:sp>
        <p:sp>
          <p:nvSpPr>
            <p:cNvPr id="7" name="Freeform 7"/>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2"/>
              <a:stretch>
                <a:fillRect t="-2583" b="-2583"/>
              </a:stretch>
            </a:blipFill>
          </p:spPr>
        </p:sp>
      </p:grpSp>
      <p:grpSp>
        <p:nvGrpSpPr>
          <p:cNvPr id="8" name="Group 8"/>
          <p:cNvGrpSpPr/>
          <p:nvPr/>
        </p:nvGrpSpPr>
        <p:grpSpPr>
          <a:xfrm>
            <a:off x="3829834" y="123825"/>
            <a:ext cx="10628332" cy="2526976"/>
            <a:chOff x="0" y="0"/>
            <a:chExt cx="14171109" cy="3369302"/>
          </a:xfrm>
        </p:grpSpPr>
        <p:sp>
          <p:nvSpPr>
            <p:cNvPr id="9" name="TextBox 9"/>
            <p:cNvSpPr txBox="1"/>
            <p:nvPr/>
          </p:nvSpPr>
          <p:spPr>
            <a:xfrm>
              <a:off x="0" y="2760134"/>
              <a:ext cx="14171109" cy="515620"/>
            </a:xfrm>
            <a:prstGeom prst="rect">
              <a:avLst/>
            </a:prstGeom>
          </p:spPr>
          <p:txBody>
            <a:bodyPr lIns="0" tIns="0" rIns="0" bIns="0" rtlCol="0" anchor="t">
              <a:spAutoFit/>
            </a:bodyPr>
            <a:lstStyle/>
            <a:p>
              <a:pPr algn="ctr">
                <a:lnSpc>
                  <a:spcPts val="3360"/>
                </a:lnSpc>
                <a:spcBef>
                  <a:spcPct val="0"/>
                </a:spcBef>
              </a:pPr>
              <a:r>
                <a:rPr lang="en-US" sz="2400">
                  <a:solidFill>
                    <a:srgbClr val="F8F8F8"/>
                  </a:solidFill>
                  <a:latin typeface="Nunito Sans"/>
                  <a:ea typeface="Nunito Sans"/>
                  <a:cs typeface="Nunito Sans"/>
                  <a:sym typeface="Nunito Sans"/>
                </a:rPr>
                <a:t>3.1 - Sơ đồ Use Case tổng quất.</a:t>
              </a:r>
            </a:p>
          </p:txBody>
        </p:sp>
        <p:sp>
          <p:nvSpPr>
            <p:cNvPr id="10" name="TextBox 10"/>
            <p:cNvSpPr txBox="1"/>
            <p:nvPr/>
          </p:nvSpPr>
          <p:spPr>
            <a:xfrm>
              <a:off x="0" y="-95250"/>
              <a:ext cx="14171109" cy="2335530"/>
            </a:xfrm>
            <a:prstGeom prst="rect">
              <a:avLst/>
            </a:prstGeom>
          </p:spPr>
          <p:txBody>
            <a:bodyPr lIns="0" tIns="0" rIns="0" bIns="0" rtlCol="0" anchor="t">
              <a:spAutoFit/>
            </a:bodyPr>
            <a:lstStyle/>
            <a:p>
              <a:pPr algn="ctr">
                <a:lnSpc>
                  <a:spcPts val="7139"/>
                </a:lnSpc>
                <a:spcBef>
                  <a:spcPct val="0"/>
                </a:spcBef>
              </a:pPr>
              <a:r>
                <a:rPr lang="en-US" sz="5100">
                  <a:solidFill>
                    <a:srgbClr val="F8F8F8"/>
                  </a:solidFill>
                  <a:latin typeface="Nunito Sans"/>
                  <a:ea typeface="Nunito Sans"/>
                  <a:cs typeface="Nunito Sans"/>
                  <a:sym typeface="Nunito Sans"/>
                </a:rPr>
                <a:t>3.PHÂN TÍCH VÀ XÁC ĐỊNH YÊU CẦU.</a:t>
              </a:r>
            </a:p>
          </p:txBody>
        </p:sp>
      </p:gr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8F8F8"/>
                </a:solidFill>
                <a:latin typeface="Canva Sans"/>
                <a:ea typeface="Canva Sans"/>
                <a:cs typeface="Canva Sans"/>
                <a:sym typeface="Canva Sans"/>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2188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312028" y="2831118"/>
            <a:ext cx="13663945" cy="7837473"/>
            <a:chOff x="0" y="0"/>
            <a:chExt cx="7981950" cy="4578350"/>
          </a:xfrm>
        </p:grpSpPr>
        <p:sp>
          <p:nvSpPr>
            <p:cNvPr id="3" name="Freeform 3"/>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4" name="Freeform 4"/>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E6DF7"/>
            </a:solidFill>
          </p:spPr>
        </p:sp>
        <p:sp>
          <p:nvSpPr>
            <p:cNvPr id="5" name="Freeform 5"/>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521887"/>
            </a:solidFill>
          </p:spPr>
        </p:sp>
        <p:sp>
          <p:nvSpPr>
            <p:cNvPr id="6" name="Freeform 6"/>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521887"/>
            </a:solidFill>
          </p:spPr>
        </p:sp>
        <p:sp>
          <p:nvSpPr>
            <p:cNvPr id="7" name="Freeform 7"/>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2"/>
              <a:stretch>
                <a:fillRect t="-1614" b="-1614"/>
              </a:stretch>
            </a:blipFill>
          </p:spPr>
        </p:sp>
      </p:grpSp>
      <p:grpSp>
        <p:nvGrpSpPr>
          <p:cNvPr id="8" name="Group 8"/>
          <p:cNvGrpSpPr/>
          <p:nvPr/>
        </p:nvGrpSpPr>
        <p:grpSpPr>
          <a:xfrm>
            <a:off x="3600889" y="165099"/>
            <a:ext cx="10628332" cy="2946076"/>
            <a:chOff x="0" y="0"/>
            <a:chExt cx="14171109" cy="3928102"/>
          </a:xfrm>
        </p:grpSpPr>
        <p:sp>
          <p:nvSpPr>
            <p:cNvPr id="9" name="TextBox 9"/>
            <p:cNvSpPr txBox="1"/>
            <p:nvPr/>
          </p:nvSpPr>
          <p:spPr>
            <a:xfrm>
              <a:off x="0" y="2760134"/>
              <a:ext cx="14171109" cy="1074420"/>
            </a:xfrm>
            <a:prstGeom prst="rect">
              <a:avLst/>
            </a:prstGeom>
          </p:spPr>
          <p:txBody>
            <a:bodyPr lIns="0" tIns="0" rIns="0" bIns="0" rtlCol="0" anchor="t">
              <a:spAutoFit/>
            </a:bodyPr>
            <a:lstStyle/>
            <a:p>
              <a:pPr algn="ctr">
                <a:lnSpc>
                  <a:spcPts val="3360"/>
                </a:lnSpc>
              </a:pPr>
              <a:r>
                <a:rPr lang="en-US" sz="2400">
                  <a:solidFill>
                    <a:srgbClr val="F8F8F8"/>
                  </a:solidFill>
                  <a:latin typeface="Nunito Sans"/>
                  <a:ea typeface="Nunito Sans"/>
                  <a:cs typeface="Nunito Sans"/>
                  <a:sym typeface="Nunito Sans"/>
                </a:rPr>
                <a:t>3.2 - Sơ đồ Use Case chức năng Quản lý người dùng</a:t>
              </a:r>
            </a:p>
            <a:p>
              <a:pPr algn="ctr">
                <a:lnSpc>
                  <a:spcPts val="3360"/>
                </a:lnSpc>
                <a:spcBef>
                  <a:spcPct val="0"/>
                </a:spcBef>
              </a:pPr>
              <a:endParaRPr lang="en-US" sz="2400">
                <a:solidFill>
                  <a:srgbClr val="F8F8F8"/>
                </a:solidFill>
                <a:latin typeface="Nunito Sans"/>
                <a:ea typeface="Nunito Sans"/>
                <a:cs typeface="Nunito Sans"/>
                <a:sym typeface="Nunito Sans"/>
              </a:endParaRPr>
            </a:p>
          </p:txBody>
        </p:sp>
        <p:sp>
          <p:nvSpPr>
            <p:cNvPr id="10" name="TextBox 10"/>
            <p:cNvSpPr txBox="1"/>
            <p:nvPr/>
          </p:nvSpPr>
          <p:spPr>
            <a:xfrm>
              <a:off x="0" y="-95250"/>
              <a:ext cx="14171109" cy="2335530"/>
            </a:xfrm>
            <a:prstGeom prst="rect">
              <a:avLst/>
            </a:prstGeom>
          </p:spPr>
          <p:txBody>
            <a:bodyPr lIns="0" tIns="0" rIns="0" bIns="0" rtlCol="0" anchor="t">
              <a:spAutoFit/>
            </a:bodyPr>
            <a:lstStyle/>
            <a:p>
              <a:pPr algn="ctr">
                <a:lnSpc>
                  <a:spcPts val="7139"/>
                </a:lnSpc>
                <a:spcBef>
                  <a:spcPct val="0"/>
                </a:spcBef>
              </a:pPr>
              <a:r>
                <a:rPr lang="en-US" sz="5100">
                  <a:solidFill>
                    <a:srgbClr val="F8F8F8"/>
                  </a:solidFill>
                  <a:latin typeface="Nunito Sans"/>
                  <a:ea typeface="Nunito Sans"/>
                  <a:cs typeface="Nunito Sans"/>
                  <a:sym typeface="Nunito Sans"/>
                </a:rPr>
                <a:t>3.PHÂN TÍCH VÀ XÁC ĐỊNH YÊU CẦU.</a:t>
              </a:r>
            </a:p>
          </p:txBody>
        </p:sp>
      </p:gr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8F8F8"/>
                </a:solidFill>
                <a:latin typeface="Canva Sans"/>
                <a:ea typeface="Canva Sans"/>
                <a:cs typeface="Canva Sans"/>
                <a:sym typeface="Canva Sans"/>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2188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312028" y="2831118"/>
            <a:ext cx="13663945" cy="7837473"/>
            <a:chOff x="0" y="0"/>
            <a:chExt cx="7981950" cy="4578350"/>
          </a:xfrm>
        </p:grpSpPr>
        <p:sp>
          <p:nvSpPr>
            <p:cNvPr id="3" name="Freeform 3"/>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4" name="Freeform 4"/>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E6DF7"/>
            </a:solidFill>
          </p:spPr>
        </p:sp>
        <p:sp>
          <p:nvSpPr>
            <p:cNvPr id="5" name="Freeform 5"/>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521887"/>
            </a:solidFill>
          </p:spPr>
        </p:sp>
        <p:sp>
          <p:nvSpPr>
            <p:cNvPr id="6" name="Freeform 6"/>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521887"/>
            </a:solidFill>
          </p:spPr>
        </p:sp>
        <p:sp>
          <p:nvSpPr>
            <p:cNvPr id="7" name="Freeform 7"/>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2"/>
              <a:stretch>
                <a:fillRect t="-1082" b="-1082"/>
              </a:stretch>
            </a:blipFill>
          </p:spPr>
        </p:sp>
      </p:grpSp>
      <p:grpSp>
        <p:nvGrpSpPr>
          <p:cNvPr id="8" name="Group 8"/>
          <p:cNvGrpSpPr/>
          <p:nvPr/>
        </p:nvGrpSpPr>
        <p:grpSpPr>
          <a:xfrm>
            <a:off x="2966233" y="803349"/>
            <a:ext cx="13419971" cy="1622101"/>
            <a:chOff x="0" y="0"/>
            <a:chExt cx="17893295" cy="2162802"/>
          </a:xfrm>
        </p:grpSpPr>
        <p:sp>
          <p:nvSpPr>
            <p:cNvPr id="9" name="TextBox 9"/>
            <p:cNvSpPr txBox="1"/>
            <p:nvPr/>
          </p:nvSpPr>
          <p:spPr>
            <a:xfrm>
              <a:off x="0" y="1553634"/>
              <a:ext cx="17893295" cy="515620"/>
            </a:xfrm>
            <a:prstGeom prst="rect">
              <a:avLst/>
            </a:prstGeom>
          </p:spPr>
          <p:txBody>
            <a:bodyPr lIns="0" tIns="0" rIns="0" bIns="0" rtlCol="0" anchor="t">
              <a:spAutoFit/>
            </a:bodyPr>
            <a:lstStyle/>
            <a:p>
              <a:pPr algn="ctr">
                <a:lnSpc>
                  <a:spcPts val="3360"/>
                </a:lnSpc>
                <a:spcBef>
                  <a:spcPct val="0"/>
                </a:spcBef>
              </a:pPr>
              <a:r>
                <a:rPr lang="en-US" sz="2400">
                  <a:solidFill>
                    <a:srgbClr val="F8F8F8"/>
                  </a:solidFill>
                  <a:latin typeface="Nunito Sans"/>
                  <a:ea typeface="Nunito Sans"/>
                  <a:cs typeface="Nunito Sans"/>
                  <a:sym typeface="Nunito Sans"/>
                </a:rPr>
                <a:t>3.3 - Sơ đồ Use Case chức năng Quản lý sản phẩm</a:t>
              </a:r>
            </a:p>
          </p:txBody>
        </p:sp>
        <p:sp>
          <p:nvSpPr>
            <p:cNvPr id="10" name="TextBox 10"/>
            <p:cNvSpPr txBox="1"/>
            <p:nvPr/>
          </p:nvSpPr>
          <p:spPr>
            <a:xfrm>
              <a:off x="0" y="-95250"/>
              <a:ext cx="17893295" cy="1129030"/>
            </a:xfrm>
            <a:prstGeom prst="rect">
              <a:avLst/>
            </a:prstGeom>
          </p:spPr>
          <p:txBody>
            <a:bodyPr lIns="0" tIns="0" rIns="0" bIns="0" rtlCol="0" anchor="t">
              <a:spAutoFit/>
            </a:bodyPr>
            <a:lstStyle/>
            <a:p>
              <a:pPr algn="ctr">
                <a:lnSpc>
                  <a:spcPts val="7139"/>
                </a:lnSpc>
                <a:spcBef>
                  <a:spcPct val="0"/>
                </a:spcBef>
              </a:pPr>
              <a:r>
                <a:rPr lang="en-US" sz="5100">
                  <a:solidFill>
                    <a:srgbClr val="F8F8F8"/>
                  </a:solidFill>
                  <a:latin typeface="Nunito Sans"/>
                  <a:ea typeface="Nunito Sans"/>
                  <a:cs typeface="Nunito Sans"/>
                  <a:sym typeface="Nunito Sans"/>
                </a:rPr>
                <a:t>3.PHÂN TÍCH VÀ XÁC ĐỊNH YÊU CẦU.</a:t>
              </a:r>
            </a:p>
          </p:txBody>
        </p:sp>
      </p:gr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8F8F8"/>
                </a:solidFill>
                <a:latin typeface="Canva Sans"/>
                <a:ea typeface="Canva Sans"/>
                <a:cs typeface="Canva Sans"/>
                <a:sym typeface="Canva Sans"/>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70933" y="805861"/>
            <a:ext cx="4159154" cy="8452439"/>
            <a:chOff x="0" y="0"/>
            <a:chExt cx="5001260" cy="10163810"/>
          </a:xfrm>
        </p:grpSpPr>
        <p:sp>
          <p:nvSpPr>
            <p:cNvPr id="3" name="Freeform 3"/>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sp>
        <p:sp>
          <p:nvSpPr>
            <p:cNvPr id="4" name="Freeform 4"/>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r="-88677"/>
              </a:stretch>
            </a:blipFill>
          </p:spPr>
        </p:sp>
      </p:grpSp>
      <p:sp>
        <p:nvSpPr>
          <p:cNvPr id="5" name="TextBox 5"/>
          <p:cNvSpPr txBox="1"/>
          <p:nvPr/>
        </p:nvSpPr>
        <p:spPr>
          <a:xfrm>
            <a:off x="5135018" y="739186"/>
            <a:ext cx="10735257" cy="2385493"/>
          </a:xfrm>
          <a:prstGeom prst="rect">
            <a:avLst/>
          </a:prstGeom>
        </p:spPr>
        <p:txBody>
          <a:bodyPr lIns="0" tIns="0" rIns="0" bIns="0" rtlCol="0" anchor="t">
            <a:spAutoFit/>
          </a:bodyPr>
          <a:lstStyle/>
          <a:p>
            <a:pPr algn="l">
              <a:lnSpc>
                <a:spcPts val="6915"/>
              </a:lnSpc>
            </a:pPr>
            <a:r>
              <a:rPr lang="en-US" sz="5199">
                <a:solidFill>
                  <a:srgbClr val="000000"/>
                </a:solidFill>
                <a:latin typeface="Nunito Sans Light"/>
                <a:ea typeface="Nunito Sans Light"/>
                <a:cs typeface="Nunito Sans Light"/>
                <a:sym typeface="Nunito Sans Light"/>
              </a:rPr>
              <a:t>3.4. Yêu cầu và các phi chức năng.</a:t>
            </a:r>
          </a:p>
          <a:p>
            <a:pPr algn="l">
              <a:lnSpc>
                <a:spcPts val="12350"/>
              </a:lnSpc>
            </a:pPr>
            <a:endParaRPr lang="en-US" sz="5199">
              <a:solidFill>
                <a:srgbClr val="000000"/>
              </a:solidFill>
              <a:latin typeface="Nunito Sans Light"/>
              <a:ea typeface="Nunito Sans Light"/>
              <a:cs typeface="Nunito Sans Light"/>
              <a:sym typeface="Nunito Sans Light"/>
            </a:endParaRPr>
          </a:p>
        </p:txBody>
      </p:sp>
      <p:grpSp>
        <p:nvGrpSpPr>
          <p:cNvPr id="6" name="Group 6"/>
          <p:cNvGrpSpPr/>
          <p:nvPr/>
        </p:nvGrpSpPr>
        <p:grpSpPr>
          <a:xfrm>
            <a:off x="4964306" y="1675014"/>
            <a:ext cx="14651586" cy="7583286"/>
            <a:chOff x="0" y="0"/>
            <a:chExt cx="31655191" cy="16383916"/>
          </a:xfrm>
        </p:grpSpPr>
        <p:sp>
          <p:nvSpPr>
            <p:cNvPr id="7" name="Freeform 7"/>
            <p:cNvSpPr/>
            <p:nvPr/>
          </p:nvSpPr>
          <p:spPr>
            <a:xfrm>
              <a:off x="0" y="0"/>
              <a:ext cx="31655190" cy="16383916"/>
            </a:xfrm>
            <a:custGeom>
              <a:avLst/>
              <a:gdLst/>
              <a:ahLst/>
              <a:cxnLst/>
              <a:rect l="l" t="t" r="r" b="b"/>
              <a:pathLst>
                <a:path w="31655190" h="16383916">
                  <a:moveTo>
                    <a:pt x="31530730" y="16383916"/>
                  </a:moveTo>
                  <a:lnTo>
                    <a:pt x="124460" y="16383916"/>
                  </a:lnTo>
                  <a:cubicBezTo>
                    <a:pt x="55880" y="16383916"/>
                    <a:pt x="0" y="16328036"/>
                    <a:pt x="0" y="16259456"/>
                  </a:cubicBezTo>
                  <a:lnTo>
                    <a:pt x="0" y="124460"/>
                  </a:lnTo>
                  <a:cubicBezTo>
                    <a:pt x="0" y="55880"/>
                    <a:pt x="55880" y="0"/>
                    <a:pt x="124460" y="0"/>
                  </a:cubicBezTo>
                  <a:lnTo>
                    <a:pt x="31530730" y="0"/>
                  </a:lnTo>
                  <a:cubicBezTo>
                    <a:pt x="31599312" y="0"/>
                    <a:pt x="31655190" y="55880"/>
                    <a:pt x="31655190" y="124460"/>
                  </a:cubicBezTo>
                  <a:lnTo>
                    <a:pt x="31655190" y="16259457"/>
                  </a:lnTo>
                  <a:cubicBezTo>
                    <a:pt x="31655190" y="16328036"/>
                    <a:pt x="31599312" y="16383916"/>
                    <a:pt x="31530730" y="16383916"/>
                  </a:cubicBezTo>
                  <a:close/>
                </a:path>
              </a:pathLst>
            </a:custGeom>
            <a:solidFill>
              <a:srgbClr val="521887"/>
            </a:solidFill>
          </p:spPr>
        </p:sp>
      </p:grpSp>
      <p:sp>
        <p:nvSpPr>
          <p:cNvPr id="8" name="TextBox 8"/>
          <p:cNvSpPr txBox="1"/>
          <p:nvPr/>
        </p:nvSpPr>
        <p:spPr>
          <a:xfrm>
            <a:off x="4964306" y="1693018"/>
            <a:ext cx="12962187" cy="6862865"/>
          </a:xfrm>
          <a:prstGeom prst="rect">
            <a:avLst/>
          </a:prstGeom>
        </p:spPr>
        <p:txBody>
          <a:bodyPr lIns="0" tIns="0" rIns="0" bIns="0" rtlCol="0" anchor="t">
            <a:spAutoFit/>
          </a:bodyPr>
          <a:lstStyle/>
          <a:p>
            <a:pPr algn="l">
              <a:lnSpc>
                <a:spcPts val="2881"/>
              </a:lnSpc>
            </a:pPr>
            <a:r>
              <a:rPr lang="en-US" sz="2058">
                <a:solidFill>
                  <a:srgbClr val="F8F8F8"/>
                </a:solidFill>
                <a:latin typeface="Nunito Sans"/>
                <a:ea typeface="Nunito Sans"/>
                <a:cs typeface="Nunito Sans"/>
                <a:sym typeface="Nunito Sans"/>
              </a:rPr>
              <a:t>2.1. Hiệu suất (Performance)</a:t>
            </a:r>
          </a:p>
          <a:p>
            <a:pPr marL="444426" lvl="1" indent="-222213" algn="just">
              <a:lnSpc>
                <a:spcPts val="2881"/>
              </a:lnSpc>
              <a:spcBef>
                <a:spcPct val="0"/>
              </a:spcBef>
              <a:buFont typeface="Arial"/>
              <a:buChar char="•"/>
            </a:pPr>
            <a:r>
              <a:rPr lang="en-US" sz="2058">
                <a:solidFill>
                  <a:srgbClr val="F8F8F8"/>
                </a:solidFill>
                <a:latin typeface="Nunito Sans"/>
                <a:ea typeface="Nunito Sans"/>
                <a:cs typeface="Nunito Sans"/>
                <a:sym typeface="Nunito Sans"/>
              </a:rPr>
              <a:t>Tốc độ tải trang:</a:t>
            </a:r>
          </a:p>
          <a:p>
            <a:pPr marL="888852" lvl="2" indent="-296284" algn="just">
              <a:lnSpc>
                <a:spcPts val="2881"/>
              </a:lnSpc>
              <a:spcBef>
                <a:spcPct val="0"/>
              </a:spcBef>
              <a:buFont typeface="Arial"/>
              <a:buChar char="⚬"/>
            </a:pPr>
            <a:r>
              <a:rPr lang="en-US" sz="2058">
                <a:solidFill>
                  <a:srgbClr val="F8F8F8"/>
                </a:solidFill>
                <a:latin typeface="Nunito Sans"/>
                <a:ea typeface="Nunito Sans"/>
                <a:cs typeface="Nunito Sans"/>
                <a:sym typeface="Nunito Sans"/>
              </a:rPr>
              <a:t>Các trang web phải được tải trong thời gian dưới 3 giây cho người dùng có kết nối internet thông thường.</a:t>
            </a:r>
          </a:p>
          <a:p>
            <a:pPr marL="888852" lvl="2" indent="-296284" algn="just">
              <a:lnSpc>
                <a:spcPts val="2881"/>
              </a:lnSpc>
              <a:spcBef>
                <a:spcPct val="0"/>
              </a:spcBef>
              <a:buFont typeface="Arial"/>
              <a:buChar char="⚬"/>
            </a:pPr>
            <a:r>
              <a:rPr lang="en-US" sz="2058">
                <a:solidFill>
                  <a:srgbClr val="F8F8F8"/>
                </a:solidFill>
                <a:latin typeface="Nunito Sans"/>
                <a:ea typeface="Nunito Sans"/>
                <a:cs typeface="Nunito Sans"/>
                <a:sym typeface="Nunito Sans"/>
              </a:rPr>
              <a:t>Các phần tử trên trang như hình ảnh sản phẩm, video, và dữ liệu phải được tối ưu hóa để giảm thiểu thời gian tải.</a:t>
            </a:r>
          </a:p>
          <a:p>
            <a:pPr marL="444426" lvl="1" indent="-222213" algn="just">
              <a:lnSpc>
                <a:spcPts val="2881"/>
              </a:lnSpc>
              <a:spcBef>
                <a:spcPct val="0"/>
              </a:spcBef>
              <a:buFont typeface="Arial"/>
              <a:buChar char="•"/>
            </a:pPr>
            <a:r>
              <a:rPr lang="en-US" sz="2058">
                <a:solidFill>
                  <a:srgbClr val="F8F8F8"/>
                </a:solidFill>
                <a:latin typeface="Nunito Sans"/>
                <a:ea typeface="Nunito Sans"/>
                <a:cs typeface="Nunito Sans"/>
                <a:sym typeface="Nunito Sans"/>
              </a:rPr>
              <a:t>Khả năng xử lý đồng thời:</a:t>
            </a:r>
          </a:p>
          <a:p>
            <a:pPr marL="888852" lvl="2" indent="-296284" algn="just">
              <a:lnSpc>
                <a:spcPts val="2881"/>
              </a:lnSpc>
              <a:spcBef>
                <a:spcPct val="0"/>
              </a:spcBef>
              <a:buFont typeface="Arial"/>
              <a:buChar char="⚬"/>
            </a:pPr>
            <a:r>
              <a:rPr lang="en-US" sz="2058">
                <a:solidFill>
                  <a:srgbClr val="F8F8F8"/>
                </a:solidFill>
                <a:latin typeface="Nunito Sans"/>
                <a:ea typeface="Nunito Sans"/>
                <a:cs typeface="Nunito Sans"/>
                <a:sym typeface="Nunito Sans"/>
              </a:rPr>
              <a:t>Hệ thống cần có khả năng xử lý ít nhất 1000 người dùng cùng lúc mà không gặp tình trạng giật lag hoặc lỗi hệ thống.</a:t>
            </a:r>
          </a:p>
          <a:p>
            <a:pPr marL="888852" lvl="2" indent="-296284" algn="just">
              <a:lnSpc>
                <a:spcPts val="2881"/>
              </a:lnSpc>
              <a:spcBef>
                <a:spcPct val="0"/>
              </a:spcBef>
              <a:buFont typeface="Arial"/>
              <a:buChar char="⚬"/>
            </a:pPr>
            <a:r>
              <a:rPr lang="en-US" sz="2058">
                <a:solidFill>
                  <a:srgbClr val="F8F8F8"/>
                </a:solidFill>
                <a:latin typeface="Nunito Sans"/>
                <a:ea typeface="Nunito Sans"/>
                <a:cs typeface="Nunito Sans"/>
                <a:sym typeface="Nunito Sans"/>
              </a:rPr>
              <a:t>Sử dụng các phương pháp tối ưu hóa cơ sở dữ liệu (ví dụ: chỉ thực hiện các truy vấn cần thiết, sử dụng indexing).</a:t>
            </a:r>
          </a:p>
          <a:p>
            <a:pPr marL="444426" lvl="1" indent="-222213" algn="just">
              <a:lnSpc>
                <a:spcPts val="2881"/>
              </a:lnSpc>
              <a:spcBef>
                <a:spcPct val="0"/>
              </a:spcBef>
              <a:buFont typeface="Arial"/>
              <a:buChar char="•"/>
            </a:pPr>
            <a:r>
              <a:rPr lang="en-US" sz="2058">
                <a:solidFill>
                  <a:srgbClr val="F8F8F8"/>
                </a:solidFill>
                <a:latin typeface="Nunito Sans"/>
                <a:ea typeface="Nunito Sans"/>
                <a:cs typeface="Nunito Sans"/>
                <a:sym typeface="Nunito Sans"/>
              </a:rPr>
              <a:t>Phân trang:</a:t>
            </a:r>
          </a:p>
          <a:p>
            <a:pPr marL="888852" lvl="2" indent="-296284" algn="just">
              <a:lnSpc>
                <a:spcPts val="2881"/>
              </a:lnSpc>
              <a:spcBef>
                <a:spcPct val="0"/>
              </a:spcBef>
              <a:buFont typeface="Arial"/>
              <a:buChar char="⚬"/>
            </a:pPr>
            <a:r>
              <a:rPr lang="en-US" sz="2058">
                <a:solidFill>
                  <a:srgbClr val="F8F8F8"/>
                </a:solidFill>
                <a:latin typeface="Nunito Sans"/>
                <a:ea typeface="Nunito Sans"/>
                <a:cs typeface="Nunito Sans"/>
                <a:sym typeface="Nunito Sans"/>
              </a:rPr>
              <a:t>Khi số lượng người dùng hoặc sản phẩm lớn hơn 20, hệ thống cần phân trang để chia nhỏ dữ liệu, mỗi trang tối đa 20-30 người dùng hoặc sản phẩm.</a:t>
            </a:r>
          </a:p>
          <a:p>
            <a:pPr marL="888852" lvl="2" indent="-296284" algn="just">
              <a:lnSpc>
                <a:spcPts val="2881"/>
              </a:lnSpc>
              <a:spcBef>
                <a:spcPct val="0"/>
              </a:spcBef>
              <a:buFont typeface="Arial"/>
              <a:buChar char="⚬"/>
            </a:pPr>
            <a:r>
              <a:rPr lang="en-US" sz="2058">
                <a:solidFill>
                  <a:srgbClr val="F8F8F8"/>
                </a:solidFill>
                <a:latin typeface="Nunito Sans"/>
                <a:ea typeface="Nunito Sans"/>
                <a:cs typeface="Nunito Sans"/>
                <a:sym typeface="Nunito Sans"/>
              </a:rPr>
              <a:t>Phân trang cần hoạt động mượt mà và dễ sử dụng.</a:t>
            </a:r>
          </a:p>
          <a:p>
            <a:pPr marL="444426" lvl="1" indent="-222213" algn="just">
              <a:lnSpc>
                <a:spcPts val="2881"/>
              </a:lnSpc>
              <a:spcBef>
                <a:spcPct val="0"/>
              </a:spcBef>
              <a:buFont typeface="Arial"/>
              <a:buChar char="•"/>
            </a:pPr>
            <a:r>
              <a:rPr lang="en-US" sz="2058">
                <a:solidFill>
                  <a:srgbClr val="F8F8F8"/>
                </a:solidFill>
                <a:latin typeface="Nunito Sans"/>
                <a:ea typeface="Nunito Sans"/>
                <a:cs typeface="Nunito Sans"/>
                <a:sym typeface="Nunito Sans"/>
              </a:rPr>
              <a:t>Tối ưu hóa tìm kiếm:</a:t>
            </a:r>
          </a:p>
          <a:p>
            <a:pPr marL="888852" lvl="2" indent="-296284" algn="just">
              <a:lnSpc>
                <a:spcPts val="2881"/>
              </a:lnSpc>
              <a:spcBef>
                <a:spcPct val="0"/>
              </a:spcBef>
              <a:buFont typeface="Arial"/>
              <a:buChar char="⚬"/>
            </a:pPr>
            <a:r>
              <a:rPr lang="en-US" sz="2058">
                <a:solidFill>
                  <a:srgbClr val="F8F8F8"/>
                </a:solidFill>
                <a:latin typeface="Nunito Sans"/>
                <a:ea typeface="Nunito Sans"/>
                <a:cs typeface="Nunito Sans"/>
                <a:sym typeface="Nunito Sans"/>
              </a:rPr>
              <a:t>Các chức năng tìm kiếm sản phẩm, người dùng, đơn hàng phải được tối ưu hóa với các thuật toán tìm kiếm nhanh chóng.</a:t>
            </a:r>
          </a:p>
          <a:p>
            <a:pPr algn="just">
              <a:lnSpc>
                <a:spcPts val="2881"/>
              </a:lnSpc>
              <a:spcBef>
                <a:spcPct val="0"/>
              </a:spcBef>
            </a:pPr>
            <a:r>
              <a:rPr lang="en-US" sz="2058">
                <a:solidFill>
                  <a:srgbClr val="F8F8F8"/>
                </a:solidFill>
                <a:latin typeface="Nunito Sans"/>
                <a:ea typeface="Nunito Sans"/>
                <a:cs typeface="Nunito Sans"/>
                <a:sym typeface="Nunito Sans"/>
              </a:rPr>
              <a:t>Cache kết quả tìm kiếm phổ biến để giảm thời gian truy vấn lại cơ sở dữ liệu.</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E6DF7"/>
        </a:solidFill>
        <a:effectLst/>
      </p:bgPr>
    </p:bg>
    <p:spTree>
      <p:nvGrpSpPr>
        <p:cNvPr id="1" name=""/>
        <p:cNvGrpSpPr/>
        <p:nvPr/>
      </p:nvGrpSpPr>
      <p:grpSpPr>
        <a:xfrm>
          <a:off x="0" y="0"/>
          <a:ext cx="0" cy="0"/>
          <a:chOff x="0" y="0"/>
          <a:chExt cx="0" cy="0"/>
        </a:xfrm>
      </p:grpSpPr>
      <p:grpSp>
        <p:nvGrpSpPr>
          <p:cNvPr id="2" name="Group 2"/>
          <p:cNvGrpSpPr/>
          <p:nvPr/>
        </p:nvGrpSpPr>
        <p:grpSpPr>
          <a:xfrm>
            <a:off x="-188262" y="5143500"/>
            <a:ext cx="18911159" cy="5388807"/>
            <a:chOff x="0" y="0"/>
            <a:chExt cx="40858128" cy="11642679"/>
          </a:xfrm>
        </p:grpSpPr>
        <p:sp>
          <p:nvSpPr>
            <p:cNvPr id="3" name="Freeform 3"/>
            <p:cNvSpPr/>
            <p:nvPr/>
          </p:nvSpPr>
          <p:spPr>
            <a:xfrm>
              <a:off x="0" y="0"/>
              <a:ext cx="40858129" cy="11642679"/>
            </a:xfrm>
            <a:custGeom>
              <a:avLst/>
              <a:gdLst/>
              <a:ahLst/>
              <a:cxnLst/>
              <a:rect l="l" t="t" r="r" b="b"/>
              <a:pathLst>
                <a:path w="40858129" h="11642679">
                  <a:moveTo>
                    <a:pt x="40733669" y="11642679"/>
                  </a:moveTo>
                  <a:lnTo>
                    <a:pt x="124460" y="11642679"/>
                  </a:lnTo>
                  <a:cubicBezTo>
                    <a:pt x="55880" y="11642679"/>
                    <a:pt x="0" y="11586799"/>
                    <a:pt x="0" y="11518219"/>
                  </a:cubicBezTo>
                  <a:lnTo>
                    <a:pt x="0" y="124460"/>
                  </a:lnTo>
                  <a:cubicBezTo>
                    <a:pt x="0" y="55880"/>
                    <a:pt x="55880" y="0"/>
                    <a:pt x="124460" y="0"/>
                  </a:cubicBezTo>
                  <a:lnTo>
                    <a:pt x="40733669" y="0"/>
                  </a:lnTo>
                  <a:cubicBezTo>
                    <a:pt x="40802247" y="0"/>
                    <a:pt x="40858129" y="55880"/>
                    <a:pt x="40858129" y="124460"/>
                  </a:cubicBezTo>
                  <a:lnTo>
                    <a:pt x="40858129" y="11518219"/>
                  </a:lnTo>
                  <a:cubicBezTo>
                    <a:pt x="40858129" y="11586799"/>
                    <a:pt x="40802247" y="11642679"/>
                    <a:pt x="40733669" y="11642679"/>
                  </a:cubicBezTo>
                  <a:close/>
                </a:path>
              </a:pathLst>
            </a:custGeom>
            <a:solidFill>
              <a:srgbClr val="F8F8F8"/>
            </a:solidFill>
          </p:spPr>
        </p:sp>
      </p:grpSp>
      <p:grpSp>
        <p:nvGrpSpPr>
          <p:cNvPr id="4" name="Group 4"/>
          <p:cNvGrpSpPr/>
          <p:nvPr/>
        </p:nvGrpSpPr>
        <p:grpSpPr>
          <a:xfrm>
            <a:off x="146950" y="4646386"/>
            <a:ext cx="5217765" cy="4017262"/>
            <a:chOff x="0" y="0"/>
            <a:chExt cx="15676540" cy="12069683"/>
          </a:xfrm>
        </p:grpSpPr>
        <p:sp>
          <p:nvSpPr>
            <p:cNvPr id="5" name="Freeform 5"/>
            <p:cNvSpPr/>
            <p:nvPr/>
          </p:nvSpPr>
          <p:spPr>
            <a:xfrm>
              <a:off x="0" y="0"/>
              <a:ext cx="15676541" cy="12069683"/>
            </a:xfrm>
            <a:custGeom>
              <a:avLst/>
              <a:gdLst/>
              <a:ahLst/>
              <a:cxnLst/>
              <a:rect l="l" t="t" r="r" b="b"/>
              <a:pathLst>
                <a:path w="15676541" h="12069683">
                  <a:moveTo>
                    <a:pt x="15552080" y="12069683"/>
                  </a:moveTo>
                  <a:lnTo>
                    <a:pt x="124460" y="12069683"/>
                  </a:lnTo>
                  <a:cubicBezTo>
                    <a:pt x="55880" y="12069683"/>
                    <a:pt x="0" y="12013803"/>
                    <a:pt x="0" y="11945224"/>
                  </a:cubicBezTo>
                  <a:lnTo>
                    <a:pt x="0" y="124460"/>
                  </a:lnTo>
                  <a:cubicBezTo>
                    <a:pt x="0" y="55880"/>
                    <a:pt x="55880" y="0"/>
                    <a:pt x="124460" y="0"/>
                  </a:cubicBezTo>
                  <a:lnTo>
                    <a:pt x="15552080" y="0"/>
                  </a:lnTo>
                  <a:cubicBezTo>
                    <a:pt x="15620660" y="0"/>
                    <a:pt x="15676541" y="55880"/>
                    <a:pt x="15676541" y="124460"/>
                  </a:cubicBezTo>
                  <a:lnTo>
                    <a:pt x="15676541" y="11945224"/>
                  </a:lnTo>
                  <a:cubicBezTo>
                    <a:pt x="15676541" y="12013803"/>
                    <a:pt x="15620660" y="12069683"/>
                    <a:pt x="15552080" y="12069683"/>
                  </a:cubicBezTo>
                  <a:close/>
                </a:path>
              </a:pathLst>
            </a:custGeom>
            <a:solidFill>
              <a:srgbClr val="521887"/>
            </a:solidFill>
          </p:spPr>
        </p:sp>
      </p:grpSp>
      <p:grpSp>
        <p:nvGrpSpPr>
          <p:cNvPr id="6" name="Group 6"/>
          <p:cNvGrpSpPr/>
          <p:nvPr/>
        </p:nvGrpSpPr>
        <p:grpSpPr>
          <a:xfrm>
            <a:off x="5703429" y="4646386"/>
            <a:ext cx="5798258" cy="4177282"/>
            <a:chOff x="0" y="0"/>
            <a:chExt cx="17420606" cy="12550456"/>
          </a:xfrm>
        </p:grpSpPr>
        <p:sp>
          <p:nvSpPr>
            <p:cNvPr id="7" name="Freeform 7"/>
            <p:cNvSpPr/>
            <p:nvPr/>
          </p:nvSpPr>
          <p:spPr>
            <a:xfrm>
              <a:off x="0" y="0"/>
              <a:ext cx="17420606" cy="12550456"/>
            </a:xfrm>
            <a:custGeom>
              <a:avLst/>
              <a:gdLst/>
              <a:ahLst/>
              <a:cxnLst/>
              <a:rect l="l" t="t" r="r" b="b"/>
              <a:pathLst>
                <a:path w="17420606" h="12550456">
                  <a:moveTo>
                    <a:pt x="17296146" y="12550456"/>
                  </a:moveTo>
                  <a:lnTo>
                    <a:pt x="124460" y="12550456"/>
                  </a:lnTo>
                  <a:cubicBezTo>
                    <a:pt x="55880" y="12550456"/>
                    <a:pt x="0" y="12494576"/>
                    <a:pt x="0" y="12425997"/>
                  </a:cubicBezTo>
                  <a:lnTo>
                    <a:pt x="0" y="124460"/>
                  </a:lnTo>
                  <a:cubicBezTo>
                    <a:pt x="0" y="55880"/>
                    <a:pt x="55880" y="0"/>
                    <a:pt x="124460" y="0"/>
                  </a:cubicBezTo>
                  <a:lnTo>
                    <a:pt x="17296146" y="0"/>
                  </a:lnTo>
                  <a:cubicBezTo>
                    <a:pt x="17364726" y="0"/>
                    <a:pt x="17420606" y="55880"/>
                    <a:pt x="17420606" y="124460"/>
                  </a:cubicBezTo>
                  <a:lnTo>
                    <a:pt x="17420606" y="12425997"/>
                  </a:lnTo>
                  <a:cubicBezTo>
                    <a:pt x="17420606" y="12494576"/>
                    <a:pt x="17364726" y="12550456"/>
                    <a:pt x="17296146" y="12550456"/>
                  </a:cubicBezTo>
                  <a:close/>
                </a:path>
              </a:pathLst>
            </a:custGeom>
            <a:solidFill>
              <a:srgbClr val="521887"/>
            </a:solidFill>
          </p:spPr>
        </p:sp>
      </p:grpSp>
      <p:grpSp>
        <p:nvGrpSpPr>
          <p:cNvPr id="8" name="Group 8"/>
          <p:cNvGrpSpPr/>
          <p:nvPr/>
        </p:nvGrpSpPr>
        <p:grpSpPr>
          <a:xfrm>
            <a:off x="11942295" y="4646386"/>
            <a:ext cx="6008637" cy="4071363"/>
            <a:chOff x="0" y="0"/>
            <a:chExt cx="18052682" cy="12232228"/>
          </a:xfrm>
        </p:grpSpPr>
        <p:sp>
          <p:nvSpPr>
            <p:cNvPr id="9" name="Freeform 9"/>
            <p:cNvSpPr/>
            <p:nvPr/>
          </p:nvSpPr>
          <p:spPr>
            <a:xfrm>
              <a:off x="0" y="0"/>
              <a:ext cx="18052683" cy="12232228"/>
            </a:xfrm>
            <a:custGeom>
              <a:avLst/>
              <a:gdLst/>
              <a:ahLst/>
              <a:cxnLst/>
              <a:rect l="l" t="t" r="r" b="b"/>
              <a:pathLst>
                <a:path w="18052683" h="12232228">
                  <a:moveTo>
                    <a:pt x="17928222" y="12232228"/>
                  </a:moveTo>
                  <a:lnTo>
                    <a:pt x="124460" y="12232228"/>
                  </a:lnTo>
                  <a:cubicBezTo>
                    <a:pt x="55880" y="12232228"/>
                    <a:pt x="0" y="12176348"/>
                    <a:pt x="0" y="12107768"/>
                  </a:cubicBezTo>
                  <a:lnTo>
                    <a:pt x="0" y="124460"/>
                  </a:lnTo>
                  <a:cubicBezTo>
                    <a:pt x="0" y="55880"/>
                    <a:pt x="55880" y="0"/>
                    <a:pt x="124460" y="0"/>
                  </a:cubicBezTo>
                  <a:lnTo>
                    <a:pt x="17928222" y="0"/>
                  </a:lnTo>
                  <a:cubicBezTo>
                    <a:pt x="17996802" y="0"/>
                    <a:pt x="18052683" y="55880"/>
                    <a:pt x="18052683" y="124460"/>
                  </a:cubicBezTo>
                  <a:lnTo>
                    <a:pt x="18052683" y="12107768"/>
                  </a:lnTo>
                  <a:cubicBezTo>
                    <a:pt x="18052683" y="12176348"/>
                    <a:pt x="17996802" y="12232228"/>
                    <a:pt x="17928222" y="12232228"/>
                  </a:cubicBezTo>
                  <a:close/>
                </a:path>
              </a:pathLst>
            </a:custGeom>
            <a:solidFill>
              <a:srgbClr val="521887"/>
            </a:solidFill>
          </p:spPr>
        </p:sp>
      </p:grpSp>
      <p:sp>
        <p:nvSpPr>
          <p:cNvPr id="10" name="TextBox 10"/>
          <p:cNvSpPr txBox="1"/>
          <p:nvPr/>
        </p:nvSpPr>
        <p:spPr>
          <a:xfrm>
            <a:off x="146950" y="6492195"/>
            <a:ext cx="5993675" cy="165354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8F8F8"/>
                </a:solidFill>
                <a:latin typeface="Nunito Sans"/>
                <a:ea typeface="Nunito Sans"/>
                <a:cs typeface="Nunito Sans"/>
                <a:sym typeface="Nunito Sans"/>
              </a:rPr>
              <a:t>Mã hóa mật khẩu.</a:t>
            </a:r>
          </a:p>
          <a:p>
            <a:pPr marL="518160" lvl="1" indent="-259080" algn="l">
              <a:lnSpc>
                <a:spcPts val="3359"/>
              </a:lnSpc>
              <a:buFont typeface="Arial"/>
              <a:buChar char="•"/>
            </a:pPr>
            <a:r>
              <a:rPr lang="en-US" sz="2400">
                <a:solidFill>
                  <a:srgbClr val="F8F8F8"/>
                </a:solidFill>
                <a:latin typeface="Nunito Sans"/>
                <a:ea typeface="Nunito Sans"/>
                <a:cs typeface="Nunito Sans"/>
                <a:sym typeface="Nunito Sans"/>
              </a:rPr>
              <a:t>Xác thực người dùng.</a:t>
            </a:r>
          </a:p>
          <a:p>
            <a:pPr marL="518160" lvl="1" indent="-259080" algn="l">
              <a:lnSpc>
                <a:spcPts val="3359"/>
              </a:lnSpc>
              <a:buFont typeface="Arial"/>
              <a:buChar char="•"/>
            </a:pPr>
            <a:r>
              <a:rPr lang="en-US" sz="2400">
                <a:solidFill>
                  <a:srgbClr val="F8F8F8"/>
                </a:solidFill>
                <a:latin typeface="Nunito Sans"/>
                <a:ea typeface="Nunito Sans"/>
                <a:cs typeface="Nunito Sans"/>
                <a:sym typeface="Nunito Sans"/>
              </a:rPr>
              <a:t>Quản lý phiên người dùng.</a:t>
            </a:r>
          </a:p>
          <a:p>
            <a:pPr marL="518160" lvl="1" indent="-259080" algn="l">
              <a:lnSpc>
                <a:spcPts val="3359"/>
              </a:lnSpc>
              <a:buFont typeface="Arial"/>
              <a:buChar char="•"/>
            </a:pPr>
            <a:r>
              <a:rPr lang="en-US" sz="2400">
                <a:solidFill>
                  <a:srgbClr val="F8F8F8"/>
                </a:solidFill>
                <a:latin typeface="Nunito Sans"/>
                <a:ea typeface="Nunito Sans"/>
                <a:cs typeface="Nunito Sans"/>
                <a:sym typeface="Nunito Sans"/>
              </a:rPr>
              <a:t>Kiểm soát truy cập.</a:t>
            </a:r>
          </a:p>
        </p:txBody>
      </p:sp>
      <p:sp>
        <p:nvSpPr>
          <p:cNvPr id="11" name="TextBox 11"/>
          <p:cNvSpPr txBox="1"/>
          <p:nvPr/>
        </p:nvSpPr>
        <p:spPr>
          <a:xfrm>
            <a:off x="5948620" y="5342210"/>
            <a:ext cx="5993675" cy="1261745"/>
          </a:xfrm>
          <a:prstGeom prst="rect">
            <a:avLst/>
          </a:prstGeom>
        </p:spPr>
        <p:txBody>
          <a:bodyPr lIns="0" tIns="0" rIns="0" bIns="0" rtlCol="0" anchor="t">
            <a:spAutoFit/>
          </a:bodyPr>
          <a:lstStyle/>
          <a:p>
            <a:pPr algn="ctr">
              <a:lnSpc>
                <a:spcPts val="3499"/>
              </a:lnSpc>
            </a:pPr>
            <a:endParaRPr/>
          </a:p>
          <a:p>
            <a:pPr marL="518160" lvl="1" indent="-259080" algn="l">
              <a:lnSpc>
                <a:spcPts val="3359"/>
              </a:lnSpc>
              <a:buFont typeface="Arial"/>
              <a:buChar char="•"/>
            </a:pPr>
            <a:r>
              <a:rPr lang="en-US" sz="2400">
                <a:solidFill>
                  <a:srgbClr val="F8F8F8"/>
                </a:solidFill>
                <a:latin typeface="Nunito Sans"/>
                <a:ea typeface="Nunito Sans"/>
                <a:cs typeface="Nunito Sans"/>
                <a:sym typeface="Nunito Sans"/>
              </a:rPr>
              <a:t>    Mở rộng cơ sở dữ liệu</a:t>
            </a:r>
          </a:p>
          <a:p>
            <a:pPr marL="518160" lvl="1" indent="-259080" algn="l">
              <a:lnSpc>
                <a:spcPts val="3359"/>
              </a:lnSpc>
              <a:buFont typeface="Arial"/>
              <a:buChar char="•"/>
            </a:pPr>
            <a:r>
              <a:rPr lang="en-US" sz="2400">
                <a:solidFill>
                  <a:srgbClr val="F8F8F8"/>
                </a:solidFill>
                <a:latin typeface="Nunito Sans"/>
                <a:ea typeface="Nunito Sans"/>
                <a:cs typeface="Nunito Sans"/>
                <a:sym typeface="Nunito Sans"/>
              </a:rPr>
              <a:t>    Mở rộng ứng dụng</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
        <p:nvSpPr>
          <p:cNvPr id="13" name="TextBox 13"/>
          <p:cNvSpPr txBox="1"/>
          <p:nvPr/>
        </p:nvSpPr>
        <p:spPr>
          <a:xfrm>
            <a:off x="-1235340" y="5711145"/>
            <a:ext cx="7255877" cy="514350"/>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Canva Sans"/>
                <a:ea typeface="Canva Sans"/>
                <a:cs typeface="Canva Sans"/>
                <a:sym typeface="Canva Sans"/>
              </a:rPr>
              <a:t>3.5. Bảo mật (Security).</a:t>
            </a:r>
          </a:p>
        </p:txBody>
      </p:sp>
      <p:sp>
        <p:nvSpPr>
          <p:cNvPr id="14" name="TextBox 14"/>
          <p:cNvSpPr txBox="1"/>
          <p:nvPr/>
        </p:nvSpPr>
        <p:spPr>
          <a:xfrm>
            <a:off x="3348127" y="1453594"/>
            <a:ext cx="11218511" cy="880110"/>
          </a:xfrm>
          <a:prstGeom prst="rect">
            <a:avLst/>
          </a:prstGeom>
        </p:spPr>
        <p:txBody>
          <a:bodyPr lIns="0" tIns="0" rIns="0" bIns="0" rtlCol="0" anchor="t">
            <a:spAutoFit/>
          </a:bodyPr>
          <a:lstStyle/>
          <a:p>
            <a:pPr algn="ctr">
              <a:lnSpc>
                <a:spcPts val="7139"/>
              </a:lnSpc>
              <a:spcBef>
                <a:spcPct val="0"/>
              </a:spcBef>
            </a:pPr>
            <a:r>
              <a:rPr lang="en-US" sz="5100">
                <a:solidFill>
                  <a:srgbClr val="000000"/>
                </a:solidFill>
                <a:latin typeface="Canva Sans"/>
                <a:ea typeface="Canva Sans"/>
                <a:cs typeface="Canva Sans"/>
                <a:sym typeface="Canva Sans"/>
              </a:rPr>
              <a:t>3.Phân tích và xác định yêu cầu.</a:t>
            </a:r>
          </a:p>
        </p:txBody>
      </p:sp>
      <p:sp>
        <p:nvSpPr>
          <p:cNvPr id="15" name="TextBox 15"/>
          <p:cNvSpPr txBox="1"/>
          <p:nvPr/>
        </p:nvSpPr>
        <p:spPr>
          <a:xfrm>
            <a:off x="5948620" y="7216730"/>
            <a:ext cx="5993675" cy="81534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8F8F8"/>
                </a:solidFill>
                <a:latin typeface="Nunito Sans"/>
                <a:ea typeface="Nunito Sans"/>
                <a:cs typeface="Nunito Sans"/>
                <a:sym typeface="Nunito Sans"/>
              </a:rPr>
              <a:t>Thời gian hoạt động</a:t>
            </a:r>
          </a:p>
          <a:p>
            <a:pPr marL="518160" lvl="1" indent="-259080" algn="l">
              <a:lnSpc>
                <a:spcPts val="3359"/>
              </a:lnSpc>
              <a:buFont typeface="Arial"/>
              <a:buChar char="•"/>
            </a:pPr>
            <a:r>
              <a:rPr lang="en-US" sz="2400">
                <a:solidFill>
                  <a:srgbClr val="F8F8F8"/>
                </a:solidFill>
                <a:latin typeface="Nunito Sans"/>
                <a:ea typeface="Nunito Sans"/>
                <a:cs typeface="Nunito Sans"/>
                <a:sym typeface="Nunito Sans"/>
              </a:rPr>
              <a:t>Khôi phục sau thảm họa</a:t>
            </a:r>
          </a:p>
        </p:txBody>
      </p:sp>
      <p:sp>
        <p:nvSpPr>
          <p:cNvPr id="16" name="TextBox 16"/>
          <p:cNvSpPr txBox="1"/>
          <p:nvPr/>
        </p:nvSpPr>
        <p:spPr>
          <a:xfrm>
            <a:off x="4974619" y="6746829"/>
            <a:ext cx="725587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Canva Sans"/>
                <a:ea typeface="Canva Sans"/>
                <a:cs typeface="Canva Sans"/>
                <a:sym typeface="Canva Sans"/>
              </a:rPr>
              <a:t>3.7. Tính sẵn sàng ((Availability).</a:t>
            </a:r>
          </a:p>
        </p:txBody>
      </p:sp>
      <p:sp>
        <p:nvSpPr>
          <p:cNvPr id="17" name="TextBox 17"/>
          <p:cNvSpPr txBox="1"/>
          <p:nvPr/>
        </p:nvSpPr>
        <p:spPr>
          <a:xfrm>
            <a:off x="5038448" y="5263470"/>
            <a:ext cx="725587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Canva Sans"/>
                <a:ea typeface="Canva Sans"/>
                <a:cs typeface="Canva Sans"/>
                <a:sym typeface="Canva Sans"/>
              </a:rPr>
              <a:t>3.6.Khả năng mở rộng (Scalability)</a:t>
            </a:r>
          </a:p>
        </p:txBody>
      </p:sp>
      <p:sp>
        <p:nvSpPr>
          <p:cNvPr id="18" name="TextBox 18"/>
          <p:cNvSpPr txBox="1"/>
          <p:nvPr/>
        </p:nvSpPr>
        <p:spPr>
          <a:xfrm>
            <a:off x="11467020" y="5231720"/>
            <a:ext cx="7255877" cy="860425"/>
          </a:xfrm>
          <a:prstGeom prst="rect">
            <a:avLst/>
          </a:prstGeom>
        </p:spPr>
        <p:txBody>
          <a:bodyPr lIns="0" tIns="0" rIns="0" bIns="0" rtlCol="0" anchor="t">
            <a:spAutoFit/>
          </a:bodyPr>
          <a:lstStyle/>
          <a:p>
            <a:pPr algn="ctr">
              <a:lnSpc>
                <a:spcPts val="3499"/>
              </a:lnSpc>
            </a:pPr>
            <a:r>
              <a:rPr lang="en-US" sz="2499">
                <a:solidFill>
                  <a:srgbClr val="FFFFFF"/>
                </a:solidFill>
                <a:latin typeface="Canva Sans"/>
                <a:ea typeface="Canva Sans"/>
                <a:cs typeface="Canva Sans"/>
                <a:sym typeface="Canva Sans"/>
              </a:rPr>
              <a:t>3.8 Tính tương thích ((Compatibility).</a:t>
            </a:r>
          </a:p>
          <a:p>
            <a:pPr algn="ctr">
              <a:lnSpc>
                <a:spcPts val="3499"/>
              </a:lnSpc>
              <a:spcBef>
                <a:spcPct val="0"/>
              </a:spcBef>
            </a:pPr>
            <a:endParaRPr lang="en-US" sz="2499">
              <a:solidFill>
                <a:srgbClr val="FFFFFF"/>
              </a:solidFill>
              <a:latin typeface="Canva Sans"/>
              <a:ea typeface="Canva Sans"/>
              <a:cs typeface="Canva Sans"/>
              <a:sym typeface="Canva Sans"/>
            </a:endParaRPr>
          </a:p>
        </p:txBody>
      </p:sp>
      <p:sp>
        <p:nvSpPr>
          <p:cNvPr id="19" name="TextBox 19"/>
          <p:cNvSpPr txBox="1"/>
          <p:nvPr/>
        </p:nvSpPr>
        <p:spPr>
          <a:xfrm>
            <a:off x="12294325" y="5798775"/>
            <a:ext cx="5993675" cy="81534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8F8F8"/>
                </a:solidFill>
                <a:latin typeface="Nunito Sans"/>
                <a:ea typeface="Nunito Sans"/>
                <a:cs typeface="Nunito Sans"/>
                <a:sym typeface="Nunito Sans"/>
              </a:rPr>
              <a:t>Trình duyệt web</a:t>
            </a:r>
          </a:p>
          <a:p>
            <a:pPr marL="518160" lvl="1" indent="-259080" algn="l">
              <a:lnSpc>
                <a:spcPts val="3359"/>
              </a:lnSpc>
              <a:buFont typeface="Arial"/>
              <a:buChar char="•"/>
            </a:pPr>
            <a:r>
              <a:rPr lang="en-US" sz="2400">
                <a:solidFill>
                  <a:srgbClr val="F8F8F8"/>
                </a:solidFill>
                <a:latin typeface="Nunito Sans"/>
                <a:ea typeface="Nunito Sans"/>
                <a:cs typeface="Nunito Sans"/>
                <a:sym typeface="Nunito Sans"/>
              </a:rPr>
              <a:t>Thiết bị di động</a:t>
            </a:r>
          </a:p>
        </p:txBody>
      </p:sp>
      <p:sp>
        <p:nvSpPr>
          <p:cNvPr id="20" name="TextBox 20"/>
          <p:cNvSpPr txBox="1"/>
          <p:nvPr/>
        </p:nvSpPr>
        <p:spPr>
          <a:xfrm>
            <a:off x="11032123" y="6656660"/>
            <a:ext cx="725587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Canva Sans"/>
                <a:ea typeface="Canva Sans"/>
                <a:cs typeface="Canva Sans"/>
                <a:sym typeface="Canva Sans"/>
              </a:rPr>
              <a:t>3.9. Tính dễ sử dụng (Usability)</a:t>
            </a:r>
          </a:p>
        </p:txBody>
      </p:sp>
      <p:sp>
        <p:nvSpPr>
          <p:cNvPr id="21" name="TextBox 21"/>
          <p:cNvSpPr txBox="1"/>
          <p:nvPr/>
        </p:nvSpPr>
        <p:spPr>
          <a:xfrm>
            <a:off x="12294325" y="7131005"/>
            <a:ext cx="5993675" cy="81534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8F8F8"/>
                </a:solidFill>
                <a:latin typeface="Nunito Sans"/>
                <a:ea typeface="Nunito Sans"/>
                <a:cs typeface="Nunito Sans"/>
                <a:sym typeface="Nunito Sans"/>
              </a:rPr>
              <a:t>Giao diện người dùng (UI).</a:t>
            </a:r>
          </a:p>
          <a:p>
            <a:pPr marL="518160" lvl="1" indent="-259080" algn="l">
              <a:lnSpc>
                <a:spcPts val="3359"/>
              </a:lnSpc>
              <a:buFont typeface="Arial"/>
              <a:buChar char="•"/>
            </a:pPr>
            <a:r>
              <a:rPr lang="en-US" sz="2400">
                <a:solidFill>
                  <a:srgbClr val="F8F8F8"/>
                </a:solidFill>
                <a:latin typeface="Nunito Sans"/>
                <a:ea typeface="Nunito Sans"/>
                <a:cs typeface="Nunito Sans"/>
                <a:sym typeface="Nunito Sans"/>
              </a:rPr>
              <a:t>Hỗ trợ người dùng.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21887"/>
        </a:solidFill>
        <a:effectLst/>
      </p:bgPr>
    </p:bg>
    <p:spTree>
      <p:nvGrpSpPr>
        <p:cNvPr id="1" name=""/>
        <p:cNvGrpSpPr/>
        <p:nvPr/>
      </p:nvGrpSpPr>
      <p:grpSpPr>
        <a:xfrm>
          <a:off x="0" y="0"/>
          <a:ext cx="0" cy="0"/>
          <a:chOff x="0" y="0"/>
          <a:chExt cx="0" cy="0"/>
        </a:xfrm>
      </p:grpSpPr>
      <p:sp>
        <p:nvSpPr>
          <p:cNvPr id="2" name="TextBox 2"/>
          <p:cNvSpPr txBox="1"/>
          <p:nvPr/>
        </p:nvSpPr>
        <p:spPr>
          <a:xfrm>
            <a:off x="546690" y="1406743"/>
            <a:ext cx="10699577" cy="611276"/>
          </a:xfrm>
          <a:prstGeom prst="rect">
            <a:avLst/>
          </a:prstGeom>
        </p:spPr>
        <p:txBody>
          <a:bodyPr lIns="0" tIns="0" rIns="0" bIns="0" rtlCol="0" anchor="t">
            <a:spAutoFit/>
          </a:bodyPr>
          <a:lstStyle/>
          <a:p>
            <a:pPr algn="l">
              <a:lnSpc>
                <a:spcPts val="5015"/>
              </a:lnSpc>
              <a:spcBef>
                <a:spcPct val="0"/>
              </a:spcBef>
            </a:pPr>
            <a:r>
              <a:rPr lang="en-US" sz="3582">
                <a:solidFill>
                  <a:srgbClr val="F8F8F8"/>
                </a:solidFill>
                <a:latin typeface="Nunito Sans"/>
                <a:ea typeface="Nunito Sans"/>
                <a:cs typeface="Nunito Sans"/>
                <a:sym typeface="Nunito Sans"/>
              </a:rPr>
              <a:t> 4.Thiết kế kiến trúc và tổ chức CODE.</a:t>
            </a:r>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8F8F8"/>
                </a:solidFill>
                <a:latin typeface="Canva Sans"/>
                <a:ea typeface="Canva Sans"/>
                <a:cs typeface="Canva Sans"/>
                <a:sym typeface="Canva Sans"/>
              </a:rPr>
              <a:t>15</a:t>
            </a:r>
          </a:p>
        </p:txBody>
      </p:sp>
      <p:sp>
        <p:nvSpPr>
          <p:cNvPr id="4" name="TextBox 4"/>
          <p:cNvSpPr txBox="1"/>
          <p:nvPr/>
        </p:nvSpPr>
        <p:spPr>
          <a:xfrm>
            <a:off x="406516" y="2909114"/>
            <a:ext cx="10979927" cy="4797666"/>
          </a:xfrm>
          <a:prstGeom prst="rect">
            <a:avLst/>
          </a:prstGeom>
        </p:spPr>
        <p:txBody>
          <a:bodyPr lIns="0" tIns="0" rIns="0" bIns="0" rtlCol="0" anchor="t">
            <a:spAutoFit/>
          </a:bodyPr>
          <a:lstStyle/>
          <a:p>
            <a:pPr algn="just">
              <a:lnSpc>
                <a:spcPts val="2762"/>
              </a:lnSpc>
            </a:pPr>
            <a:r>
              <a:rPr lang="en-US" sz="1973">
                <a:solidFill>
                  <a:srgbClr val="F8F8F8"/>
                </a:solidFill>
                <a:latin typeface="Nunito Sans"/>
                <a:ea typeface="Nunito Sans"/>
                <a:cs typeface="Nunito Sans"/>
                <a:sym typeface="Nunito Sans"/>
              </a:rPr>
              <a:t>Kiến trúc phần mềm định hình cách các thành phần của phần mềm tương tác với nhau. Nó bao gồm các chiến lược, phương pháp, và các mẫu thiết kế giúp phần mềm hoạt động hiệu quả.</a:t>
            </a:r>
          </a:p>
          <a:p>
            <a:pPr marL="426064" lvl="1" indent="-213032" algn="just">
              <a:lnSpc>
                <a:spcPts val="2762"/>
              </a:lnSpc>
              <a:buFont typeface="Arial"/>
              <a:buChar char="•"/>
            </a:pPr>
            <a:r>
              <a:rPr lang="en-US" sz="1973">
                <a:solidFill>
                  <a:srgbClr val="F8F8F8"/>
                </a:solidFill>
                <a:latin typeface="Nunito Sans"/>
                <a:ea typeface="Nunito Sans"/>
                <a:cs typeface="Nunito Sans"/>
                <a:sym typeface="Nunito Sans"/>
              </a:rPr>
              <a:t>Kiến trúc phân lớp (Layered Architecture): Chia phần mềm thành các lớp riêng biệt như Presentation Layer, Business Layer, Data Layer, giúp dễ dàng quản lý và mở rộng.</a:t>
            </a:r>
          </a:p>
          <a:p>
            <a:pPr marL="489542" lvl="1" indent="-244771" algn="just">
              <a:lnSpc>
                <a:spcPts val="3174"/>
              </a:lnSpc>
              <a:buFont typeface="Arial"/>
              <a:buChar char="•"/>
            </a:pPr>
            <a:r>
              <a:rPr lang="en-US" sz="2267">
                <a:solidFill>
                  <a:srgbClr val="F8F8F8"/>
                </a:solidFill>
                <a:latin typeface="Nunito Sans"/>
                <a:ea typeface="Nunito Sans"/>
                <a:cs typeface="Nunito Sans"/>
                <a:sym typeface="Nunito Sans"/>
              </a:rPr>
              <a:t>Kiến trúc Microservices: Các dịch vụ độc lập, mỗi dịch vụ có một chức năng riêng biệt và giao tiếp với nhau qua API. Điều này giúp dễ dàng thay đổi và mở rộng từng phần mà không ảnh hưởng đến toàn bộ hệ thống.</a:t>
            </a:r>
          </a:p>
          <a:p>
            <a:pPr marL="426064" lvl="1" indent="-213032" algn="just">
              <a:lnSpc>
                <a:spcPts val="2762"/>
              </a:lnSpc>
              <a:buFont typeface="Arial"/>
              <a:buChar char="•"/>
            </a:pPr>
            <a:r>
              <a:rPr lang="en-US" sz="1973">
                <a:solidFill>
                  <a:srgbClr val="F8F8F8"/>
                </a:solidFill>
                <a:latin typeface="Nunito Sans"/>
                <a:ea typeface="Nunito Sans"/>
                <a:cs typeface="Nunito Sans"/>
                <a:sym typeface="Nunito Sans"/>
              </a:rPr>
              <a:t>Kiến trúc Client-Server: Tách biệt giữa phía client (người dùng) và phía server (xử lý dữ liệu, lưu trữ, tính toán).</a:t>
            </a:r>
          </a:p>
          <a:p>
            <a:pPr marL="426064" lvl="1" indent="-213032" algn="just">
              <a:lnSpc>
                <a:spcPts val="2762"/>
              </a:lnSpc>
              <a:buFont typeface="Arial"/>
              <a:buChar char="•"/>
            </a:pPr>
            <a:r>
              <a:rPr lang="en-US" sz="1973">
                <a:solidFill>
                  <a:srgbClr val="F8F8F8"/>
                </a:solidFill>
                <a:latin typeface="Nunito Sans"/>
                <a:ea typeface="Nunito Sans"/>
                <a:cs typeface="Nunito Sans"/>
                <a:sym typeface="Nunito Sans"/>
              </a:rPr>
              <a:t>Kiến trúc Event-Driven: Các thành phần của hệ thống giao tiếp với nhau qua sự kiện (events), giúp hệ thống dễ dàng mở rộng và linh hoạt trong việc xử lý các yêu cầu đồng thời.</a:t>
            </a:r>
          </a:p>
          <a:p>
            <a:pPr algn="just">
              <a:lnSpc>
                <a:spcPts val="3342"/>
              </a:lnSpc>
            </a:pPr>
            <a:endParaRPr lang="en-US" sz="1973">
              <a:solidFill>
                <a:srgbClr val="F8F8F8"/>
              </a:solidFill>
              <a:latin typeface="Nunito Sans"/>
              <a:ea typeface="Nunito Sans"/>
              <a:cs typeface="Nunito Sans"/>
              <a:sym typeface="Nunito Sans"/>
            </a:endParaRPr>
          </a:p>
          <a:p>
            <a:pPr algn="just">
              <a:lnSpc>
                <a:spcPts val="3342"/>
              </a:lnSpc>
              <a:spcBef>
                <a:spcPct val="0"/>
              </a:spcBef>
            </a:pPr>
            <a:endParaRPr lang="en-US" sz="1973">
              <a:solidFill>
                <a:srgbClr val="F8F8F8"/>
              </a:solidFill>
              <a:latin typeface="Nunito Sans"/>
              <a:ea typeface="Nunito Sans"/>
              <a:cs typeface="Nunito Sans"/>
              <a:sym typeface="Nunito Sans"/>
            </a:endParaRPr>
          </a:p>
        </p:txBody>
      </p:sp>
      <p:grpSp>
        <p:nvGrpSpPr>
          <p:cNvPr id="5" name="Group 5"/>
          <p:cNvGrpSpPr>
            <a:grpSpLocks noChangeAspect="1"/>
          </p:cNvGrpSpPr>
          <p:nvPr/>
        </p:nvGrpSpPr>
        <p:grpSpPr>
          <a:xfrm>
            <a:off x="12913154" y="464507"/>
            <a:ext cx="4159154" cy="8452439"/>
            <a:chOff x="0" y="0"/>
            <a:chExt cx="5001260" cy="10163810"/>
          </a:xfrm>
        </p:grpSpPr>
        <p:sp>
          <p:nvSpPr>
            <p:cNvPr id="6"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sp>
        <p:sp>
          <p:nvSpPr>
            <p:cNvPr id="7" name="Freeform 7"/>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5607" r="-5607"/>
              </a:stretch>
            </a:blipFill>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3304246" y="2119218"/>
            <a:ext cx="19953821" cy="7289894"/>
            <a:chOff x="0" y="0"/>
            <a:chExt cx="43110831" cy="15750035"/>
          </a:xfrm>
        </p:grpSpPr>
        <p:sp>
          <p:nvSpPr>
            <p:cNvPr id="3" name="Freeform 3"/>
            <p:cNvSpPr/>
            <p:nvPr/>
          </p:nvSpPr>
          <p:spPr>
            <a:xfrm>
              <a:off x="0" y="0"/>
              <a:ext cx="43110832" cy="15750036"/>
            </a:xfrm>
            <a:custGeom>
              <a:avLst/>
              <a:gdLst/>
              <a:ahLst/>
              <a:cxnLst/>
              <a:rect l="l" t="t" r="r" b="b"/>
              <a:pathLst>
                <a:path w="43110832" h="15750036">
                  <a:moveTo>
                    <a:pt x="42986372" y="15750036"/>
                  </a:moveTo>
                  <a:lnTo>
                    <a:pt x="124460" y="15750036"/>
                  </a:lnTo>
                  <a:cubicBezTo>
                    <a:pt x="55880" y="15750036"/>
                    <a:pt x="0" y="15694155"/>
                    <a:pt x="0" y="15625575"/>
                  </a:cubicBezTo>
                  <a:lnTo>
                    <a:pt x="0" y="124460"/>
                  </a:lnTo>
                  <a:cubicBezTo>
                    <a:pt x="0" y="55880"/>
                    <a:pt x="55880" y="0"/>
                    <a:pt x="124460" y="0"/>
                  </a:cubicBezTo>
                  <a:lnTo>
                    <a:pt x="42986372" y="0"/>
                  </a:lnTo>
                  <a:cubicBezTo>
                    <a:pt x="43054950" y="0"/>
                    <a:pt x="43110832" y="55880"/>
                    <a:pt x="43110832" y="124460"/>
                  </a:cubicBezTo>
                  <a:lnTo>
                    <a:pt x="43110832" y="15625575"/>
                  </a:lnTo>
                  <a:cubicBezTo>
                    <a:pt x="43110832" y="15694155"/>
                    <a:pt x="43054950" y="15750036"/>
                    <a:pt x="42986372" y="15750036"/>
                  </a:cubicBezTo>
                  <a:close/>
                </a:path>
              </a:pathLst>
            </a:custGeom>
            <a:solidFill>
              <a:srgbClr val="521887"/>
            </a:solidFill>
          </p:spPr>
        </p:sp>
      </p:grpSp>
      <p:grpSp>
        <p:nvGrpSpPr>
          <p:cNvPr id="4" name="Group 4"/>
          <p:cNvGrpSpPr>
            <a:grpSpLocks noChangeAspect="1"/>
          </p:cNvGrpSpPr>
          <p:nvPr/>
        </p:nvGrpSpPr>
        <p:grpSpPr>
          <a:xfrm>
            <a:off x="11848797" y="868030"/>
            <a:ext cx="6973897" cy="6987868"/>
            <a:chOff x="0" y="0"/>
            <a:chExt cx="10143490" cy="10163810"/>
          </a:xfrm>
        </p:grpSpPr>
        <p:sp>
          <p:nvSpPr>
            <p:cNvPr id="5" name="Freeform 5"/>
            <p:cNvSpPr/>
            <p:nvPr/>
          </p:nvSpPr>
          <p:spPr>
            <a:xfrm>
              <a:off x="0" y="0"/>
              <a:ext cx="10143351" cy="10163632"/>
            </a:xfrm>
            <a:custGeom>
              <a:avLst/>
              <a:gdLst/>
              <a:ahLst/>
              <a:cxnLst/>
              <a:rect l="l" t="t" r="r" b="b"/>
              <a:pathLst>
                <a:path w="10143351" h="10163632">
                  <a:moveTo>
                    <a:pt x="0" y="0"/>
                  </a:moveTo>
                  <a:lnTo>
                    <a:pt x="10143351" y="0"/>
                  </a:lnTo>
                  <a:lnTo>
                    <a:pt x="10143351" y="10163632"/>
                  </a:lnTo>
                  <a:lnTo>
                    <a:pt x="0" y="10163632"/>
                  </a:lnTo>
                  <a:close/>
                </a:path>
              </a:pathLst>
            </a:custGeom>
            <a:blipFill>
              <a:blip r:embed="rId2"/>
              <a:stretch>
                <a:fillRect t="-25" b="-25"/>
              </a:stretch>
            </a:blipFill>
          </p:spPr>
        </p:sp>
        <p:sp>
          <p:nvSpPr>
            <p:cNvPr id="6" name="Freeform 6"/>
            <p:cNvSpPr/>
            <p:nvPr/>
          </p:nvSpPr>
          <p:spPr>
            <a:xfrm>
              <a:off x="3149600" y="2368550"/>
              <a:ext cx="5156200" cy="6858000"/>
            </a:xfrm>
            <a:custGeom>
              <a:avLst/>
              <a:gdLst/>
              <a:ahLst/>
              <a:cxnLst/>
              <a:rect l="l" t="t" r="r" b="b"/>
              <a:pathLst>
                <a:path w="5156200" h="6858000">
                  <a:moveTo>
                    <a:pt x="0" y="0"/>
                  </a:moveTo>
                  <a:lnTo>
                    <a:pt x="5156200" y="0"/>
                  </a:lnTo>
                  <a:lnTo>
                    <a:pt x="5156200" y="6858000"/>
                  </a:lnTo>
                  <a:lnTo>
                    <a:pt x="0" y="6858000"/>
                  </a:lnTo>
                  <a:close/>
                </a:path>
              </a:pathLst>
            </a:custGeom>
            <a:blipFill>
              <a:blip r:embed="rId3"/>
              <a:stretch>
                <a:fillRect l="-6187" r="-123496"/>
              </a:stretch>
            </a:blipFill>
          </p:spPr>
        </p:sp>
        <p:sp>
          <p:nvSpPr>
            <p:cNvPr id="7" name="Freeform 7"/>
            <p:cNvSpPr/>
            <p:nvPr/>
          </p:nvSpPr>
          <p:spPr>
            <a:xfrm>
              <a:off x="374650" y="673100"/>
              <a:ext cx="6318250" cy="8427288"/>
            </a:xfrm>
            <a:custGeom>
              <a:avLst/>
              <a:gdLst/>
              <a:ahLst/>
              <a:cxnLst/>
              <a:rect l="l" t="t" r="r" b="b"/>
              <a:pathLst>
                <a:path w="6318250" h="8427288">
                  <a:moveTo>
                    <a:pt x="2560460" y="1417091"/>
                  </a:moveTo>
                  <a:lnTo>
                    <a:pt x="2559050" y="8427288"/>
                  </a:lnTo>
                  <a:lnTo>
                    <a:pt x="0" y="8427288"/>
                  </a:lnTo>
                  <a:lnTo>
                    <a:pt x="0" y="0"/>
                  </a:lnTo>
                  <a:lnTo>
                    <a:pt x="6318250" y="0"/>
                  </a:lnTo>
                  <a:lnTo>
                    <a:pt x="6318250" y="1098550"/>
                  </a:lnTo>
                  <a:lnTo>
                    <a:pt x="2878087" y="1099439"/>
                  </a:lnTo>
                  <a:cubicBezTo>
                    <a:pt x="2702674" y="1099490"/>
                    <a:pt x="2560498" y="1241679"/>
                    <a:pt x="2560460" y="1417091"/>
                  </a:cubicBezTo>
                  <a:close/>
                </a:path>
              </a:pathLst>
            </a:custGeom>
            <a:blipFill>
              <a:blip r:embed="rId4"/>
              <a:stretch>
                <a:fillRect l="-1538" r="-93532"/>
              </a:stretch>
            </a:blipFill>
          </p:spPr>
        </p:sp>
      </p:grpSp>
      <p:sp>
        <p:nvSpPr>
          <p:cNvPr id="8" name="TextBox 8"/>
          <p:cNvSpPr txBox="1"/>
          <p:nvPr/>
        </p:nvSpPr>
        <p:spPr>
          <a:xfrm>
            <a:off x="738851" y="93345"/>
            <a:ext cx="10554795" cy="1775460"/>
          </a:xfrm>
          <a:prstGeom prst="rect">
            <a:avLst/>
          </a:prstGeom>
        </p:spPr>
        <p:txBody>
          <a:bodyPr lIns="0" tIns="0" rIns="0" bIns="0" rtlCol="0" anchor="t">
            <a:spAutoFit/>
          </a:bodyPr>
          <a:lstStyle/>
          <a:p>
            <a:pPr algn="l">
              <a:lnSpc>
                <a:spcPts val="7139"/>
              </a:lnSpc>
              <a:spcBef>
                <a:spcPct val="0"/>
              </a:spcBef>
            </a:pPr>
            <a:r>
              <a:rPr lang="en-US" sz="5100">
                <a:solidFill>
                  <a:srgbClr val="000000"/>
                </a:solidFill>
                <a:latin typeface="Nunito Sans"/>
                <a:ea typeface="Nunito Sans"/>
                <a:cs typeface="Nunito Sans"/>
                <a:sym typeface="Nunito Sans"/>
              </a:rPr>
              <a:t>4.1.TỔ CHỨC MÃ NGUỒN (CODE ORGANIZATION).</a:t>
            </a:r>
          </a:p>
        </p:txBody>
      </p:sp>
      <p:grpSp>
        <p:nvGrpSpPr>
          <p:cNvPr id="9" name="Group 9"/>
          <p:cNvGrpSpPr/>
          <p:nvPr/>
        </p:nvGrpSpPr>
        <p:grpSpPr>
          <a:xfrm>
            <a:off x="200743" y="2516885"/>
            <a:ext cx="11350798" cy="4623336"/>
            <a:chOff x="0" y="0"/>
            <a:chExt cx="15134398" cy="6164448"/>
          </a:xfrm>
        </p:grpSpPr>
        <p:sp>
          <p:nvSpPr>
            <p:cNvPr id="10" name="TextBox 10"/>
            <p:cNvSpPr txBox="1"/>
            <p:nvPr/>
          </p:nvSpPr>
          <p:spPr>
            <a:xfrm>
              <a:off x="0" y="554493"/>
              <a:ext cx="15134398" cy="5613673"/>
            </a:xfrm>
            <a:prstGeom prst="rect">
              <a:avLst/>
            </a:prstGeom>
          </p:spPr>
          <p:txBody>
            <a:bodyPr lIns="0" tIns="0" rIns="0" bIns="0" rtlCol="0" anchor="t">
              <a:spAutoFit/>
            </a:bodyPr>
            <a:lstStyle/>
            <a:p>
              <a:pPr marL="329520" lvl="1" indent="-164760" algn="l">
                <a:lnSpc>
                  <a:spcPts val="2136"/>
                </a:lnSpc>
                <a:spcBef>
                  <a:spcPct val="0"/>
                </a:spcBef>
                <a:buFont typeface="Arial"/>
                <a:buChar char="•"/>
              </a:pPr>
              <a:r>
                <a:rPr lang="en-US" sz="1526">
                  <a:solidFill>
                    <a:srgbClr val="F8F8F8"/>
                  </a:solidFill>
                  <a:latin typeface="Nunito Sans"/>
                  <a:ea typeface="Nunito Sans"/>
                  <a:cs typeface="Nunito Sans"/>
                  <a:sym typeface="Nunito Sans"/>
                </a:rPr>
                <a:t>Tên biến và phương thức rõ ràng: Tên biến, tên phương thức và tên lớp phải rõ ràng, dễ hiểu, và phản ánh đúng chức năng. Ví dụ: getUserDetails() rõ ràng hơn get().</a:t>
              </a:r>
            </a:p>
            <a:p>
              <a:pPr marL="329520" lvl="1" indent="-164760" algn="l">
                <a:lnSpc>
                  <a:spcPts val="2136"/>
                </a:lnSpc>
                <a:spcBef>
                  <a:spcPct val="0"/>
                </a:spcBef>
                <a:buFont typeface="Arial"/>
                <a:buChar char="•"/>
              </a:pPr>
              <a:r>
                <a:rPr lang="en-US" sz="1526">
                  <a:solidFill>
                    <a:srgbClr val="F8F8F8"/>
                  </a:solidFill>
                  <a:latin typeface="Nunito Sans"/>
                  <a:ea typeface="Nunito Sans"/>
                  <a:cs typeface="Nunito Sans"/>
                  <a:sym typeface="Nunito Sans"/>
                </a:rPr>
                <a:t>Sử dụng các mô hình thiết kế (Design Patterns): Mẫu thiết kế (Design Patterns) giúp giải quyết các vấn đề thường gặp trong lập trình, như Singleton, Factory, Observer, Strategy, và Adapter. Sử dụng các mẫu thiết kế chuẩn giúp mã nguồn dễ hiểu và dễ bảo trì.</a:t>
              </a:r>
            </a:p>
            <a:p>
              <a:pPr marL="329520" lvl="1" indent="-164760" algn="l">
                <a:lnSpc>
                  <a:spcPts val="2136"/>
                </a:lnSpc>
                <a:spcBef>
                  <a:spcPct val="0"/>
                </a:spcBef>
                <a:buFont typeface="Arial"/>
                <a:buChar char="•"/>
              </a:pPr>
              <a:r>
                <a:rPr lang="en-US" sz="1526">
                  <a:solidFill>
                    <a:srgbClr val="F8F8F8"/>
                  </a:solidFill>
                  <a:latin typeface="Nunito Sans"/>
                  <a:ea typeface="Nunito Sans"/>
                  <a:cs typeface="Nunito Sans"/>
                  <a:sym typeface="Nunito Sans"/>
                </a:rPr>
                <a:t>Cấu trúc thư mục hợp lý: Tổ chức mã nguồn theo các thư mục rõ ràng theo tính năng hoặc theo các lớp chức năng. Ví dụ: models/, controllers/, services/, utils/, tests/.</a:t>
              </a:r>
            </a:p>
            <a:p>
              <a:pPr marL="329520" lvl="1" indent="-164760" algn="l">
                <a:lnSpc>
                  <a:spcPts val="2136"/>
                </a:lnSpc>
                <a:spcBef>
                  <a:spcPct val="0"/>
                </a:spcBef>
                <a:buFont typeface="Arial"/>
                <a:buChar char="•"/>
              </a:pPr>
              <a:r>
                <a:rPr lang="en-US" sz="1526">
                  <a:solidFill>
                    <a:srgbClr val="F8F8F8"/>
                  </a:solidFill>
                  <a:latin typeface="Nunito Sans"/>
                  <a:ea typeface="Nunito Sans"/>
                  <a:cs typeface="Nunito Sans"/>
                  <a:sym typeface="Nunito Sans"/>
                </a:rPr>
                <a:t>Đảm bảo tính tái sử dụng mã nguồn: Các thành phần của phần mềm cần được thiết kế để có thể tái sử dụng dễ dàng, tránh lặp mã (DRY - Don't Repeat Yourself).</a:t>
              </a:r>
            </a:p>
            <a:p>
              <a:pPr marL="329520" lvl="1" indent="-164760" algn="l">
                <a:lnSpc>
                  <a:spcPts val="2136"/>
                </a:lnSpc>
                <a:spcBef>
                  <a:spcPct val="0"/>
                </a:spcBef>
                <a:buFont typeface="Arial"/>
                <a:buChar char="•"/>
              </a:pPr>
              <a:r>
                <a:rPr lang="en-US" sz="1526">
                  <a:solidFill>
                    <a:srgbClr val="F8F8F8"/>
                  </a:solidFill>
                  <a:latin typeface="Nunito Sans"/>
                  <a:ea typeface="Nunito Sans"/>
                  <a:cs typeface="Nunito Sans"/>
                  <a:sym typeface="Nunito Sans"/>
                </a:rPr>
                <a:t>Phân chia logic và giao diện (Separation of Concerns): Tách biệt các phần xử lý logic (business logic) và giao diện người dùng (UI) để mã dễ bảo trì và mở rộng.</a:t>
              </a:r>
            </a:p>
            <a:p>
              <a:pPr marL="329520" lvl="1" indent="-164760" algn="l">
                <a:lnSpc>
                  <a:spcPts val="2136"/>
                </a:lnSpc>
                <a:spcBef>
                  <a:spcPct val="0"/>
                </a:spcBef>
                <a:buFont typeface="Arial"/>
                <a:buChar char="•"/>
              </a:pPr>
              <a:r>
                <a:rPr lang="en-US" sz="1526">
                  <a:solidFill>
                    <a:srgbClr val="F8F8F8"/>
                  </a:solidFill>
                  <a:latin typeface="Nunito Sans"/>
                  <a:ea typeface="Nunito Sans"/>
                  <a:cs typeface="Nunito Sans"/>
                  <a:sym typeface="Nunito Sans"/>
                </a:rPr>
                <a:t>Viết Unit Tests: Đảm bảo mã nguồn được kiểm tra qua các đơn vị nhỏ. Điều này giúp dễ dàng phát hiện lỗi và duy trì chất lượng phần mềm.</a:t>
              </a:r>
            </a:p>
            <a:p>
              <a:pPr marL="329520" lvl="1" indent="-164760" algn="l">
                <a:lnSpc>
                  <a:spcPts val="2136"/>
                </a:lnSpc>
                <a:spcBef>
                  <a:spcPct val="0"/>
                </a:spcBef>
                <a:buFont typeface="Arial"/>
                <a:buChar char="•"/>
              </a:pPr>
              <a:r>
                <a:rPr lang="en-US" sz="1526">
                  <a:solidFill>
                    <a:srgbClr val="F8F8F8"/>
                  </a:solidFill>
                  <a:latin typeface="Nunito Sans"/>
                  <a:ea typeface="Nunito Sans"/>
                  <a:cs typeface="Nunito Sans"/>
                  <a:sym typeface="Nunito Sans"/>
                </a:rPr>
                <a:t>Quản lý phiên bản (Version Control): Sử dụng các công cụ quản lý mã nguồn như Git để theo dõi sự thay đổi mã nguồn và hợp tác giữa các lập trình viên.</a:t>
              </a:r>
            </a:p>
            <a:p>
              <a:pPr algn="l">
                <a:lnSpc>
                  <a:spcPts val="2136"/>
                </a:lnSpc>
                <a:spcBef>
                  <a:spcPct val="0"/>
                </a:spcBef>
              </a:pPr>
              <a:endParaRPr lang="en-US" sz="1526">
                <a:solidFill>
                  <a:srgbClr val="F8F8F8"/>
                </a:solidFill>
                <a:latin typeface="Nunito Sans"/>
                <a:ea typeface="Nunito Sans"/>
                <a:cs typeface="Nunito Sans"/>
                <a:sym typeface="Nunito Sans"/>
              </a:endParaRPr>
            </a:p>
          </p:txBody>
        </p:sp>
        <p:sp>
          <p:nvSpPr>
            <p:cNvPr id="11" name="TextBox 11"/>
            <p:cNvSpPr txBox="1"/>
            <p:nvPr/>
          </p:nvSpPr>
          <p:spPr>
            <a:xfrm>
              <a:off x="0" y="-45950"/>
              <a:ext cx="15134398" cy="369773"/>
            </a:xfrm>
            <a:prstGeom prst="rect">
              <a:avLst/>
            </a:prstGeom>
          </p:spPr>
          <p:txBody>
            <a:bodyPr lIns="0" tIns="0" rIns="0" bIns="0" rtlCol="0" anchor="t">
              <a:spAutoFit/>
            </a:bodyPr>
            <a:lstStyle/>
            <a:p>
              <a:pPr algn="l">
                <a:lnSpc>
                  <a:spcPts val="2314"/>
                </a:lnSpc>
                <a:spcBef>
                  <a:spcPct val="0"/>
                </a:spcBef>
              </a:pPr>
              <a:r>
                <a:rPr lang="en-US" sz="1653" b="1">
                  <a:solidFill>
                    <a:srgbClr val="F8F8F8"/>
                  </a:solidFill>
                  <a:latin typeface="Nunito Sans Semi-Bold"/>
                  <a:ea typeface="Nunito Sans Semi-Bold"/>
                  <a:cs typeface="Nunito Sans Semi-Bold"/>
                  <a:sym typeface="Nunito Sans Semi-Bold"/>
                </a:rPr>
                <a:t>Tổ chức mã nguồn là cách mà mã nguồn của ứng dụng được phân chia và quản lý</a:t>
              </a:r>
            </a:p>
          </p:txBody>
        </p:sp>
      </p:gr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21887"/>
        </a:solidFill>
        <a:effectLst/>
      </p:bgPr>
    </p:bg>
    <p:spTree>
      <p:nvGrpSpPr>
        <p:cNvPr id="1" name=""/>
        <p:cNvGrpSpPr/>
        <p:nvPr/>
      </p:nvGrpSpPr>
      <p:grpSpPr>
        <a:xfrm>
          <a:off x="0" y="0"/>
          <a:ext cx="0" cy="0"/>
          <a:chOff x="0" y="0"/>
          <a:chExt cx="0" cy="0"/>
        </a:xfrm>
      </p:grpSpPr>
      <p:grpSp>
        <p:nvGrpSpPr>
          <p:cNvPr id="2" name="Group 2"/>
          <p:cNvGrpSpPr/>
          <p:nvPr/>
        </p:nvGrpSpPr>
        <p:grpSpPr>
          <a:xfrm>
            <a:off x="2620232" y="1496509"/>
            <a:ext cx="14457620" cy="7050166"/>
            <a:chOff x="0" y="0"/>
            <a:chExt cx="32283171" cy="15742682"/>
          </a:xfrm>
        </p:grpSpPr>
        <p:sp>
          <p:nvSpPr>
            <p:cNvPr id="3" name="Freeform 3"/>
            <p:cNvSpPr/>
            <p:nvPr/>
          </p:nvSpPr>
          <p:spPr>
            <a:xfrm>
              <a:off x="0" y="0"/>
              <a:ext cx="32283171" cy="15742682"/>
            </a:xfrm>
            <a:custGeom>
              <a:avLst/>
              <a:gdLst/>
              <a:ahLst/>
              <a:cxnLst/>
              <a:rect l="l" t="t" r="r" b="b"/>
              <a:pathLst>
                <a:path w="32283171" h="15742682">
                  <a:moveTo>
                    <a:pt x="32158710" y="15742682"/>
                  </a:moveTo>
                  <a:lnTo>
                    <a:pt x="124460" y="15742682"/>
                  </a:lnTo>
                  <a:cubicBezTo>
                    <a:pt x="55880" y="15742682"/>
                    <a:pt x="0" y="15686802"/>
                    <a:pt x="0" y="15618222"/>
                  </a:cubicBezTo>
                  <a:lnTo>
                    <a:pt x="0" y="124460"/>
                  </a:lnTo>
                  <a:cubicBezTo>
                    <a:pt x="0" y="55880"/>
                    <a:pt x="55880" y="0"/>
                    <a:pt x="124460" y="0"/>
                  </a:cubicBezTo>
                  <a:lnTo>
                    <a:pt x="32158710" y="0"/>
                  </a:lnTo>
                  <a:cubicBezTo>
                    <a:pt x="32227292" y="0"/>
                    <a:pt x="32283171" y="55880"/>
                    <a:pt x="32283171" y="124460"/>
                  </a:cubicBezTo>
                  <a:lnTo>
                    <a:pt x="32283171" y="15618222"/>
                  </a:lnTo>
                  <a:cubicBezTo>
                    <a:pt x="32283171" y="15686802"/>
                    <a:pt x="32227292" y="15742682"/>
                    <a:pt x="32158710" y="15742682"/>
                  </a:cubicBezTo>
                  <a:close/>
                </a:path>
              </a:pathLst>
            </a:custGeom>
            <a:solidFill>
              <a:srgbClr val="F8F8F8"/>
            </a:solidFill>
          </p:spPr>
        </p:sp>
      </p:grpSp>
      <p:sp>
        <p:nvSpPr>
          <p:cNvPr id="4" name="TextBox 4"/>
          <p:cNvSpPr txBox="1"/>
          <p:nvPr/>
        </p:nvSpPr>
        <p:spPr>
          <a:xfrm>
            <a:off x="3035272" y="1711750"/>
            <a:ext cx="14224028" cy="6834925"/>
          </a:xfrm>
          <a:prstGeom prst="rect">
            <a:avLst/>
          </a:prstGeom>
        </p:spPr>
        <p:txBody>
          <a:bodyPr lIns="0" tIns="0" rIns="0" bIns="0" rtlCol="0" anchor="t">
            <a:spAutoFit/>
          </a:bodyPr>
          <a:lstStyle/>
          <a:p>
            <a:pPr marL="364015" lvl="1" indent="-182008" algn="l">
              <a:lnSpc>
                <a:spcPts val="2360"/>
              </a:lnSpc>
              <a:buFont typeface="Arial"/>
              <a:buChar char="•"/>
            </a:pPr>
            <a:r>
              <a:rPr lang="en-US" sz="1686">
                <a:solidFill>
                  <a:srgbClr val="000000"/>
                </a:solidFill>
                <a:latin typeface="Nunito Sans"/>
                <a:ea typeface="Nunito Sans"/>
                <a:cs typeface="Nunito Sans"/>
                <a:sym typeface="Nunito Sans"/>
              </a:rPr>
              <a:t>Các thành phần chính trong dự án:</a:t>
            </a:r>
          </a:p>
          <a:p>
            <a:pPr marL="364015" lvl="1" indent="-182008" algn="l">
              <a:lnSpc>
                <a:spcPts val="2360"/>
              </a:lnSpc>
              <a:buFont typeface="Arial"/>
              <a:buChar char="•"/>
            </a:pPr>
            <a:r>
              <a:rPr lang="en-US" sz="1686">
                <a:solidFill>
                  <a:srgbClr val="000000"/>
                </a:solidFill>
                <a:latin typeface="Nunito Sans"/>
                <a:ea typeface="Nunito Sans"/>
                <a:cs typeface="Nunito Sans"/>
                <a:sym typeface="Nunito Sans"/>
              </a:rPr>
              <a:t>Database: Sử dụng hệ quản trị CSDL SQL Server.</a:t>
            </a:r>
          </a:p>
          <a:p>
            <a:pPr marL="364015" lvl="1" indent="-182008" algn="l">
              <a:lnSpc>
                <a:spcPts val="2360"/>
              </a:lnSpc>
              <a:buFont typeface="Arial"/>
              <a:buChar char="•"/>
            </a:pPr>
            <a:r>
              <a:rPr lang="en-US" sz="1686">
                <a:solidFill>
                  <a:srgbClr val="000000"/>
                </a:solidFill>
                <a:latin typeface="Nunito Sans"/>
                <a:ea typeface="Nunito Sans"/>
                <a:cs typeface="Nunito Sans"/>
                <a:sym typeface="Nunito Sans"/>
              </a:rPr>
              <a:t>Web Server: Sử dụng loại server (Nginx,Kestrel)</a:t>
            </a:r>
          </a:p>
          <a:p>
            <a:pPr marL="364015" lvl="1" indent="-182008" algn="l">
              <a:lnSpc>
                <a:spcPts val="2360"/>
              </a:lnSpc>
              <a:buFont typeface="Arial"/>
              <a:buChar char="•"/>
            </a:pPr>
            <a:r>
              <a:rPr lang="en-US" sz="1686">
                <a:solidFill>
                  <a:srgbClr val="000000"/>
                </a:solidFill>
                <a:latin typeface="Nunito Sans"/>
                <a:ea typeface="Nunito Sans"/>
                <a:cs typeface="Nunito Sans"/>
                <a:sym typeface="Nunito Sans"/>
              </a:rPr>
              <a:t>Web App: Mô tả các thành phần chính:</a:t>
            </a:r>
          </a:p>
          <a:p>
            <a:pPr marL="364015" lvl="1" indent="-182008" algn="l">
              <a:lnSpc>
                <a:spcPts val="2360"/>
              </a:lnSpc>
              <a:buFont typeface="Arial"/>
              <a:buChar char="•"/>
            </a:pPr>
            <a:r>
              <a:rPr lang="en-US" sz="1686">
                <a:solidFill>
                  <a:srgbClr val="000000"/>
                </a:solidFill>
                <a:latin typeface="Nunito Sans"/>
                <a:ea typeface="Nunito Sans"/>
                <a:cs typeface="Nunito Sans"/>
                <a:sym typeface="Nunito Sans"/>
              </a:rPr>
              <a:t>Backend (ASP.NET Core, sử dụng các thư viện Entity Framework, Authentication, AspNetCore, v.v.)</a:t>
            </a:r>
          </a:p>
          <a:p>
            <a:pPr marL="364015" lvl="1" indent="-182008" algn="l">
              <a:lnSpc>
                <a:spcPts val="2360"/>
              </a:lnSpc>
              <a:buFont typeface="Arial"/>
              <a:buChar char="•"/>
            </a:pPr>
            <a:r>
              <a:rPr lang="en-US" sz="1686">
                <a:solidFill>
                  <a:srgbClr val="000000"/>
                </a:solidFill>
                <a:latin typeface="Nunito Sans"/>
                <a:ea typeface="Nunito Sans"/>
                <a:cs typeface="Nunito Sans"/>
                <a:sym typeface="Nunito Sans"/>
              </a:rPr>
              <a:t>Frontend Angular.</a:t>
            </a:r>
          </a:p>
          <a:p>
            <a:pPr marL="364015" lvl="1" indent="-182008" algn="l">
              <a:lnSpc>
                <a:spcPts val="2360"/>
              </a:lnSpc>
              <a:buFont typeface="Arial"/>
              <a:buChar char="•"/>
            </a:pPr>
            <a:r>
              <a:rPr lang="en-US" sz="1686">
                <a:solidFill>
                  <a:srgbClr val="000000"/>
                </a:solidFill>
                <a:latin typeface="Nunito Sans"/>
                <a:ea typeface="Nunito Sans"/>
                <a:cs typeface="Nunito Sans"/>
                <a:sym typeface="Nunito Sans"/>
              </a:rPr>
              <a:t>API: Cung cấp REST API. Giao tiếp Xác thực bằng JWT,định dạng dữ liệu chủ yếu là JSON.</a:t>
            </a:r>
          </a:p>
          <a:p>
            <a:pPr marL="364015" lvl="1" indent="-182008" algn="l">
              <a:lnSpc>
                <a:spcPts val="2360"/>
              </a:lnSpc>
              <a:buFont typeface="Arial"/>
              <a:buChar char="•"/>
            </a:pPr>
            <a:r>
              <a:rPr lang="en-US" sz="1686">
                <a:solidFill>
                  <a:srgbClr val="000000"/>
                </a:solidFill>
                <a:latin typeface="Nunito Sans"/>
                <a:ea typeface="Nunito Sans"/>
                <a:cs typeface="Nunito Sans"/>
                <a:sym typeface="Nunito Sans"/>
              </a:rPr>
              <a:t>Thư viện sử dụng: Các thư viện/công cụ được dùng trong dự án như:</a:t>
            </a:r>
          </a:p>
          <a:p>
            <a:pPr marL="364015" lvl="1" indent="-182008" algn="l">
              <a:lnSpc>
                <a:spcPts val="2360"/>
              </a:lnSpc>
              <a:buFont typeface="Arial"/>
              <a:buChar char="•"/>
            </a:pPr>
            <a:r>
              <a:rPr lang="en-US" sz="1686">
                <a:solidFill>
                  <a:srgbClr val="000000"/>
                </a:solidFill>
                <a:latin typeface="Nunito Sans"/>
                <a:ea typeface="Nunito Sans"/>
                <a:cs typeface="Nunito Sans"/>
                <a:sym typeface="Nunito Sans"/>
              </a:rPr>
              <a:t>Entity Framework Core (ORM).</a:t>
            </a:r>
          </a:p>
          <a:p>
            <a:pPr marL="364015" lvl="1" indent="-182008" algn="l">
              <a:lnSpc>
                <a:spcPts val="2360"/>
              </a:lnSpc>
              <a:buFont typeface="Arial"/>
              <a:buChar char="•"/>
            </a:pPr>
            <a:r>
              <a:rPr lang="en-US" sz="1686">
                <a:solidFill>
                  <a:srgbClr val="000000"/>
                </a:solidFill>
                <a:latin typeface="Nunito Sans"/>
                <a:ea typeface="Nunito Sans"/>
                <a:cs typeface="Nunito Sans"/>
                <a:sym typeface="Nunito Sans"/>
              </a:rPr>
              <a:t>Identity (quản lý người dùng, xác thực).</a:t>
            </a:r>
          </a:p>
          <a:p>
            <a:pPr marL="364015" lvl="1" indent="-182008" algn="l">
              <a:lnSpc>
                <a:spcPts val="2360"/>
              </a:lnSpc>
              <a:buFont typeface="Arial"/>
              <a:buChar char="•"/>
            </a:pPr>
            <a:r>
              <a:rPr lang="en-US" sz="1686">
                <a:solidFill>
                  <a:srgbClr val="000000"/>
                </a:solidFill>
                <a:latin typeface="Nunito Sans"/>
                <a:ea typeface="Nunito Sans"/>
                <a:cs typeface="Nunito Sans"/>
                <a:sym typeface="Nunito Sans"/>
              </a:rPr>
              <a:t>Thư viện UI (Bootstrap, CSS, …).</a:t>
            </a:r>
          </a:p>
          <a:p>
            <a:pPr marL="364015" lvl="1" indent="-182008" algn="l">
              <a:lnSpc>
                <a:spcPts val="2360"/>
              </a:lnSpc>
              <a:buFont typeface="Arial"/>
              <a:buChar char="•"/>
            </a:pPr>
            <a:r>
              <a:rPr lang="en-US" sz="1686">
                <a:solidFill>
                  <a:srgbClr val="000000"/>
                </a:solidFill>
                <a:latin typeface="Nunito Sans"/>
                <a:ea typeface="Nunito Sans"/>
                <a:cs typeface="Nunito Sans"/>
                <a:sym typeface="Nunito Sans"/>
              </a:rPr>
              <a:t>Mô tả hệ thống vận hành:</a:t>
            </a:r>
          </a:p>
          <a:p>
            <a:pPr marL="364015" lvl="1" indent="-182008" algn="l">
              <a:lnSpc>
                <a:spcPts val="2360"/>
              </a:lnSpc>
              <a:buFont typeface="Arial"/>
              <a:buChar char="•"/>
            </a:pPr>
            <a:r>
              <a:rPr lang="en-US" sz="1686">
                <a:solidFill>
                  <a:srgbClr val="000000"/>
                </a:solidFill>
                <a:latin typeface="Nunito Sans"/>
                <a:ea typeface="Nunito Sans"/>
                <a:cs typeface="Nunito Sans"/>
                <a:sym typeface="Nunito Sans"/>
              </a:rPr>
              <a:t>Cách các thành phần giao tiếp với nhau (Web App ↔ API ↔ Database).</a:t>
            </a:r>
          </a:p>
          <a:p>
            <a:pPr marL="364015" lvl="1" indent="-182008" algn="l">
              <a:lnSpc>
                <a:spcPts val="2360"/>
              </a:lnSpc>
              <a:buFont typeface="Arial"/>
              <a:buChar char="•"/>
            </a:pPr>
            <a:r>
              <a:rPr lang="en-US" sz="1686">
                <a:solidFill>
                  <a:srgbClr val="000000"/>
                </a:solidFill>
                <a:latin typeface="Nunito Sans"/>
                <a:ea typeface="Nunito Sans"/>
                <a:cs typeface="Nunito Sans"/>
                <a:sym typeface="Nunito Sans"/>
              </a:rPr>
              <a:t>Web App (Angular) ↔ API (ASP.NET Core):</a:t>
            </a:r>
          </a:p>
          <a:p>
            <a:pPr marL="364015" lvl="1" indent="-182008" algn="l">
              <a:lnSpc>
                <a:spcPts val="2360"/>
              </a:lnSpc>
              <a:buFont typeface="Arial"/>
              <a:buChar char="•"/>
            </a:pPr>
            <a:r>
              <a:rPr lang="en-US" sz="1686">
                <a:solidFill>
                  <a:srgbClr val="000000"/>
                </a:solidFill>
                <a:latin typeface="Nunito Sans"/>
                <a:ea typeface="Nunito Sans"/>
                <a:cs typeface="Nunito Sans"/>
                <a:sym typeface="Nunito Sans"/>
              </a:rPr>
              <a:t>Web App gửi yêu cầu HTTP (GET, POST, PUT, DELETE) đến API.</a:t>
            </a:r>
          </a:p>
          <a:p>
            <a:pPr marL="364015" lvl="1" indent="-182008" algn="l">
              <a:lnSpc>
                <a:spcPts val="2360"/>
              </a:lnSpc>
              <a:buFont typeface="Arial"/>
              <a:buChar char="•"/>
            </a:pPr>
            <a:r>
              <a:rPr lang="en-US" sz="1686">
                <a:solidFill>
                  <a:srgbClr val="000000"/>
                </a:solidFill>
                <a:latin typeface="Nunito Sans"/>
                <a:ea typeface="Nunito Sans"/>
                <a:cs typeface="Nunito Sans"/>
                <a:sym typeface="Nunito Sans"/>
              </a:rPr>
              <a:t>API trả về dữ liệu dưới dạng JSON.</a:t>
            </a:r>
          </a:p>
          <a:p>
            <a:pPr marL="364015" lvl="1" indent="-182008" algn="l">
              <a:lnSpc>
                <a:spcPts val="2360"/>
              </a:lnSpc>
              <a:buFont typeface="Arial"/>
              <a:buChar char="•"/>
            </a:pPr>
            <a:r>
              <a:rPr lang="en-US" sz="1686">
                <a:solidFill>
                  <a:srgbClr val="000000"/>
                </a:solidFill>
                <a:latin typeface="Nunito Sans"/>
                <a:ea typeface="Nunito Sans"/>
                <a:cs typeface="Nunito Sans"/>
                <a:sym typeface="Nunito Sans"/>
              </a:rPr>
              <a:t>Web App sử dụng dữ liệu nhận được từ API để hiển thị giao diện người dùng.</a:t>
            </a:r>
          </a:p>
          <a:p>
            <a:pPr marL="364015" lvl="1" indent="-182008" algn="l">
              <a:lnSpc>
                <a:spcPts val="2360"/>
              </a:lnSpc>
              <a:buFont typeface="Arial"/>
              <a:buChar char="•"/>
            </a:pPr>
            <a:r>
              <a:rPr lang="en-US" sz="1686">
                <a:solidFill>
                  <a:srgbClr val="000000"/>
                </a:solidFill>
                <a:latin typeface="Nunito Sans"/>
                <a:ea typeface="Nunito Sans"/>
                <a:cs typeface="Nunito Sans"/>
                <a:sym typeface="Nunito Sans"/>
              </a:rPr>
              <a:t>API (ASP.NET Core) ↔ Database (SQL Server):</a:t>
            </a:r>
          </a:p>
          <a:p>
            <a:pPr marL="364015" lvl="1" indent="-182008" algn="l">
              <a:lnSpc>
                <a:spcPts val="2360"/>
              </a:lnSpc>
              <a:buFont typeface="Arial"/>
              <a:buChar char="•"/>
            </a:pPr>
            <a:r>
              <a:rPr lang="en-US" sz="1686">
                <a:solidFill>
                  <a:srgbClr val="000000"/>
                </a:solidFill>
                <a:latin typeface="Nunito Sans"/>
                <a:ea typeface="Nunito Sans"/>
                <a:cs typeface="Nunito Sans"/>
                <a:sym typeface="Nunito Sans"/>
              </a:rPr>
              <a:t>API sử dụng Entity Framework Core để truy vấn và thao tác với cơ sở dữ liệu.</a:t>
            </a:r>
          </a:p>
          <a:p>
            <a:pPr marL="364015" lvl="1" indent="-182008" algn="l">
              <a:lnSpc>
                <a:spcPts val="2360"/>
              </a:lnSpc>
              <a:buFont typeface="Arial"/>
              <a:buChar char="•"/>
            </a:pPr>
            <a:r>
              <a:rPr lang="en-US" sz="1686">
                <a:solidFill>
                  <a:srgbClr val="000000"/>
                </a:solidFill>
                <a:latin typeface="Nunito Sans"/>
                <a:ea typeface="Nunito Sans"/>
                <a:cs typeface="Nunito Sans"/>
                <a:sym typeface="Nunito Sans"/>
              </a:rPr>
              <a:t>Các lớp model trong API đại diện cho các bảng trong cơ sở dữ liệu.</a:t>
            </a:r>
          </a:p>
          <a:p>
            <a:pPr marL="364015" lvl="1" indent="-182008" algn="l">
              <a:lnSpc>
                <a:spcPts val="2360"/>
              </a:lnSpc>
              <a:buFont typeface="Arial"/>
              <a:buChar char="•"/>
            </a:pPr>
            <a:r>
              <a:rPr lang="en-US" sz="1686">
                <a:solidFill>
                  <a:srgbClr val="000000"/>
                </a:solidFill>
                <a:latin typeface="Nunito Sans"/>
                <a:ea typeface="Nunito Sans"/>
                <a:cs typeface="Nunito Sans"/>
                <a:sym typeface="Nunito Sans"/>
              </a:rPr>
              <a:t>Entity Framework giúp tự động hóa việc chuyển đổi giữa các đối tượng trong C# và các bảng trong SQL Server.</a:t>
            </a:r>
          </a:p>
          <a:p>
            <a:pPr marL="1092045" lvl="3" indent="-273011" algn="l">
              <a:lnSpc>
                <a:spcPts val="2360"/>
              </a:lnSpc>
              <a:spcBef>
                <a:spcPct val="0"/>
              </a:spcBef>
              <a:buFont typeface="Arial"/>
              <a:buChar char="￭"/>
            </a:pPr>
            <a:endParaRPr lang="en-US" sz="1686">
              <a:solidFill>
                <a:srgbClr val="000000"/>
              </a:solidFill>
              <a:latin typeface="Nunito Sans"/>
              <a:ea typeface="Nunito Sans"/>
              <a:cs typeface="Nunito Sans"/>
              <a:sym typeface="Nunito Sans"/>
            </a:endParaRPr>
          </a:p>
          <a:p>
            <a:pPr algn="l">
              <a:lnSpc>
                <a:spcPts val="2360"/>
              </a:lnSpc>
              <a:spcBef>
                <a:spcPct val="0"/>
              </a:spcBef>
            </a:pPr>
            <a:endParaRPr lang="en-US" sz="1686">
              <a:solidFill>
                <a:srgbClr val="000000"/>
              </a:solidFill>
              <a:latin typeface="Nunito Sans"/>
              <a:ea typeface="Nunito Sans"/>
              <a:cs typeface="Nunito Sans"/>
              <a:sym typeface="Nunito Sans"/>
            </a:endParaRPr>
          </a:p>
        </p:txBody>
      </p:sp>
      <p:sp>
        <p:nvSpPr>
          <p:cNvPr id="5" name="TextBox 5"/>
          <p:cNvSpPr txBox="1"/>
          <p:nvPr/>
        </p:nvSpPr>
        <p:spPr>
          <a:xfrm>
            <a:off x="2801680" y="41528"/>
            <a:ext cx="14276171" cy="1086773"/>
          </a:xfrm>
          <a:prstGeom prst="rect">
            <a:avLst/>
          </a:prstGeom>
        </p:spPr>
        <p:txBody>
          <a:bodyPr lIns="0" tIns="0" rIns="0" bIns="0" rtlCol="0" anchor="t">
            <a:spAutoFit/>
          </a:bodyPr>
          <a:lstStyle/>
          <a:p>
            <a:pPr algn="l">
              <a:lnSpc>
                <a:spcPts val="8960"/>
              </a:lnSpc>
              <a:spcBef>
                <a:spcPct val="0"/>
              </a:spcBef>
            </a:pPr>
            <a:r>
              <a:rPr lang="en-US" sz="6400">
                <a:solidFill>
                  <a:srgbClr val="F8F8F8"/>
                </a:solidFill>
                <a:latin typeface="Nunito Sans"/>
                <a:ea typeface="Nunito Sans"/>
                <a:cs typeface="Nunito Sans"/>
                <a:sym typeface="Nunito Sans"/>
              </a:rPr>
              <a:t> 4.2.MÔ TẢ TỔNG QUAN DỰ ÁN.</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21887"/>
        </a:solidFill>
        <a:effectLst/>
      </p:bgPr>
    </p:bg>
    <p:spTree>
      <p:nvGrpSpPr>
        <p:cNvPr id="1" name=""/>
        <p:cNvGrpSpPr/>
        <p:nvPr/>
      </p:nvGrpSpPr>
      <p:grpSpPr>
        <a:xfrm>
          <a:off x="0" y="0"/>
          <a:ext cx="0" cy="0"/>
          <a:chOff x="0" y="0"/>
          <a:chExt cx="0" cy="0"/>
        </a:xfrm>
      </p:grpSpPr>
      <p:sp>
        <p:nvSpPr>
          <p:cNvPr id="2" name="Freeform 2"/>
          <p:cNvSpPr/>
          <p:nvPr/>
        </p:nvSpPr>
        <p:spPr>
          <a:xfrm>
            <a:off x="314630" y="2399746"/>
            <a:ext cx="9162095" cy="6462631"/>
          </a:xfrm>
          <a:custGeom>
            <a:avLst/>
            <a:gdLst/>
            <a:ahLst/>
            <a:cxnLst/>
            <a:rect l="l" t="t" r="r" b="b"/>
            <a:pathLst>
              <a:path w="9162095" h="6462631">
                <a:moveTo>
                  <a:pt x="0" y="0"/>
                </a:moveTo>
                <a:lnTo>
                  <a:pt x="9162095" y="0"/>
                </a:lnTo>
                <a:lnTo>
                  <a:pt x="9162095" y="6462631"/>
                </a:lnTo>
                <a:lnTo>
                  <a:pt x="0" y="6462631"/>
                </a:lnTo>
                <a:lnTo>
                  <a:pt x="0" y="0"/>
                </a:lnTo>
                <a:close/>
              </a:path>
            </a:pathLst>
          </a:custGeom>
          <a:blipFill>
            <a:blip r:embed="rId2"/>
            <a:stretch>
              <a:fillRect t="-328" b="-328"/>
            </a:stretch>
          </a:blipFill>
        </p:spPr>
      </p:sp>
      <p:sp>
        <p:nvSpPr>
          <p:cNvPr id="3" name="Freeform 3"/>
          <p:cNvSpPr/>
          <p:nvPr/>
        </p:nvSpPr>
        <p:spPr>
          <a:xfrm>
            <a:off x="9796104" y="2399746"/>
            <a:ext cx="8291064" cy="6462631"/>
          </a:xfrm>
          <a:custGeom>
            <a:avLst/>
            <a:gdLst/>
            <a:ahLst/>
            <a:cxnLst/>
            <a:rect l="l" t="t" r="r" b="b"/>
            <a:pathLst>
              <a:path w="8291064" h="6462631">
                <a:moveTo>
                  <a:pt x="0" y="0"/>
                </a:moveTo>
                <a:lnTo>
                  <a:pt x="8291064" y="0"/>
                </a:lnTo>
                <a:lnTo>
                  <a:pt x="8291064" y="6462631"/>
                </a:lnTo>
                <a:lnTo>
                  <a:pt x="0" y="6462631"/>
                </a:lnTo>
                <a:lnTo>
                  <a:pt x="0" y="0"/>
                </a:lnTo>
                <a:close/>
              </a:path>
            </a:pathLst>
          </a:custGeom>
          <a:blipFill>
            <a:blip r:embed="rId3"/>
            <a:stretch>
              <a:fillRect r="-41918"/>
            </a:stretch>
          </a:blipFill>
        </p:spPr>
      </p:sp>
      <p:sp>
        <p:nvSpPr>
          <p:cNvPr id="4" name="TextBox 4"/>
          <p:cNvSpPr txBox="1"/>
          <p:nvPr/>
        </p:nvSpPr>
        <p:spPr>
          <a:xfrm>
            <a:off x="1355659" y="1584406"/>
            <a:ext cx="5457313" cy="815340"/>
          </a:xfrm>
          <a:prstGeom prst="rect">
            <a:avLst/>
          </a:prstGeom>
        </p:spPr>
        <p:txBody>
          <a:bodyPr lIns="0" tIns="0" rIns="0" bIns="0" rtlCol="0" anchor="t">
            <a:spAutoFit/>
          </a:bodyPr>
          <a:lstStyle/>
          <a:p>
            <a:pPr marL="518162" lvl="1" indent="-259081" algn="l">
              <a:lnSpc>
                <a:spcPts val="3360"/>
              </a:lnSpc>
              <a:spcBef>
                <a:spcPct val="0"/>
              </a:spcBef>
              <a:buFont typeface="Arial"/>
              <a:buChar char="•"/>
            </a:pPr>
            <a:r>
              <a:rPr lang="en-US" sz="2400" b="1">
                <a:solidFill>
                  <a:srgbClr val="F8F8F8"/>
                </a:solidFill>
                <a:latin typeface="Nunito Sans Bold"/>
                <a:ea typeface="Nunito Sans Bold"/>
                <a:cs typeface="Nunito Sans Bold"/>
                <a:sym typeface="Nunito Sans Bold"/>
              </a:rPr>
              <a:t>Vẽ lược đồ cơ sở dữ liệu</a:t>
            </a:r>
          </a:p>
          <a:p>
            <a:pPr algn="l">
              <a:lnSpc>
                <a:spcPts val="3359"/>
              </a:lnSpc>
              <a:spcBef>
                <a:spcPct val="0"/>
              </a:spcBef>
            </a:pPr>
            <a:endParaRPr lang="en-US" sz="2400" b="1">
              <a:solidFill>
                <a:srgbClr val="F8F8F8"/>
              </a:solidFill>
              <a:latin typeface="Nunito Sans Bold"/>
              <a:ea typeface="Nunito Sans Bold"/>
              <a:cs typeface="Nunito Sans Bold"/>
              <a:sym typeface="Nunito Sans Bold"/>
            </a:endParaRPr>
          </a:p>
        </p:txBody>
      </p:sp>
      <p:sp>
        <p:nvSpPr>
          <p:cNvPr id="5" name="TextBox 5"/>
          <p:cNvSpPr txBox="1"/>
          <p:nvPr/>
        </p:nvSpPr>
        <p:spPr>
          <a:xfrm>
            <a:off x="1355659" y="751921"/>
            <a:ext cx="9245256" cy="870585"/>
          </a:xfrm>
          <a:prstGeom prst="rect">
            <a:avLst/>
          </a:prstGeom>
        </p:spPr>
        <p:txBody>
          <a:bodyPr lIns="0" tIns="0" rIns="0" bIns="0" rtlCol="0" anchor="t">
            <a:spAutoFit/>
          </a:bodyPr>
          <a:lstStyle/>
          <a:p>
            <a:pPr algn="ctr">
              <a:lnSpc>
                <a:spcPts val="7139"/>
              </a:lnSpc>
              <a:spcBef>
                <a:spcPct val="0"/>
              </a:spcBef>
            </a:pPr>
            <a:r>
              <a:rPr lang="en-US" sz="5100">
                <a:solidFill>
                  <a:srgbClr val="F8F8F8"/>
                </a:solidFill>
                <a:latin typeface="Nunito Sans"/>
                <a:ea typeface="Nunito Sans"/>
                <a:cs typeface="Nunito Sans"/>
                <a:sym typeface="Nunito Sans"/>
              </a:rPr>
              <a:t>5.THIẾT KẾ CƠ SỞ DỮ LIỆU.</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8F8F8"/>
                </a:solidFill>
                <a:latin typeface="Canva Sans"/>
                <a:ea typeface="Canva Sans"/>
                <a:cs typeface="Canva Sans"/>
                <a:sym typeface="Canva Sans"/>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5065102" y="7638046"/>
            <a:ext cx="3156495" cy="783243"/>
          </a:xfrm>
          <a:prstGeom prst="rect">
            <a:avLst/>
          </a:prstGeom>
        </p:spPr>
        <p:txBody>
          <a:bodyPr lIns="0" tIns="0" rIns="0" bIns="0" rtlCol="0" anchor="t">
            <a:spAutoFit/>
          </a:bodyPr>
          <a:lstStyle/>
          <a:p>
            <a:pPr algn="ctr">
              <a:lnSpc>
                <a:spcPts val="3198"/>
              </a:lnSpc>
              <a:spcBef>
                <a:spcPct val="0"/>
              </a:spcBef>
            </a:pPr>
            <a:r>
              <a:rPr lang="en-US" sz="2284">
                <a:solidFill>
                  <a:srgbClr val="F8F8F8"/>
                </a:solidFill>
                <a:latin typeface="Nunito Sans"/>
                <a:ea typeface="Nunito Sans"/>
                <a:cs typeface="Nunito Sans"/>
                <a:sym typeface="Nunito Sans"/>
              </a:rPr>
              <a:t>Hoàng Thiên Kim</a:t>
            </a:r>
          </a:p>
          <a:p>
            <a:pPr algn="ctr">
              <a:lnSpc>
                <a:spcPts val="3198"/>
              </a:lnSpc>
              <a:spcBef>
                <a:spcPct val="0"/>
              </a:spcBef>
            </a:pPr>
            <a:r>
              <a:rPr lang="en-US" sz="2284">
                <a:solidFill>
                  <a:srgbClr val="F8F8F8"/>
                </a:solidFill>
                <a:latin typeface="Nunito Sans"/>
                <a:ea typeface="Nunito Sans"/>
                <a:cs typeface="Nunito Sans"/>
                <a:sym typeface="Nunito Sans"/>
              </a:rPr>
              <a:t>Trưởng Nhóm thiết kế</a:t>
            </a:r>
          </a:p>
        </p:txBody>
      </p:sp>
      <p:grpSp>
        <p:nvGrpSpPr>
          <p:cNvPr id="3" name="Group 3"/>
          <p:cNvGrpSpPr>
            <a:grpSpLocks noChangeAspect="1"/>
          </p:cNvGrpSpPr>
          <p:nvPr/>
        </p:nvGrpSpPr>
        <p:grpSpPr>
          <a:xfrm>
            <a:off x="1811007" y="1420827"/>
            <a:ext cx="13663945" cy="7837473"/>
            <a:chOff x="0" y="0"/>
            <a:chExt cx="7981950" cy="4578350"/>
          </a:xfrm>
        </p:grpSpPr>
        <p:sp>
          <p:nvSpPr>
            <p:cNvPr id="4" name="Freeform 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5" name="Freeform 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E6DF7"/>
            </a:solidFill>
          </p:spPr>
        </p:sp>
        <p:sp>
          <p:nvSpPr>
            <p:cNvPr id="6" name="Freeform 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521887"/>
            </a:solidFill>
          </p:spPr>
        </p:sp>
        <p:sp>
          <p:nvSpPr>
            <p:cNvPr id="7" name="Freeform 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521887"/>
            </a:solidFill>
          </p:spPr>
        </p:sp>
        <p:sp>
          <p:nvSpPr>
            <p:cNvPr id="8" name="Freeform 8"/>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2"/>
              <a:stretch>
                <a:fillRect t="-19483" b="-19483"/>
              </a:stretch>
            </a:blipFill>
          </p:spPr>
        </p:sp>
      </p:grpSp>
      <p:sp>
        <p:nvSpPr>
          <p:cNvPr id="9" name="TextBox 9"/>
          <p:cNvSpPr txBox="1"/>
          <p:nvPr/>
        </p:nvSpPr>
        <p:spPr>
          <a:xfrm>
            <a:off x="879515" y="158115"/>
            <a:ext cx="16528971" cy="870585"/>
          </a:xfrm>
          <a:prstGeom prst="rect">
            <a:avLst/>
          </a:prstGeom>
        </p:spPr>
        <p:txBody>
          <a:bodyPr lIns="0" tIns="0" rIns="0" bIns="0" rtlCol="0" anchor="t">
            <a:spAutoFit/>
          </a:bodyPr>
          <a:lstStyle/>
          <a:p>
            <a:pPr algn="ctr">
              <a:lnSpc>
                <a:spcPts val="7139"/>
              </a:lnSpc>
              <a:spcBef>
                <a:spcPct val="0"/>
              </a:spcBef>
            </a:pPr>
            <a:r>
              <a:rPr lang="en-US" sz="5100">
                <a:solidFill>
                  <a:srgbClr val="000000"/>
                </a:solidFill>
                <a:latin typeface="Nunito Sans"/>
                <a:ea typeface="Nunito Sans"/>
                <a:cs typeface="Nunito Sans"/>
                <a:sym typeface="Nunito Sans"/>
              </a:rPr>
              <a:t>VẼ LƯỢC ĐỒ ERD (ENTITY-RELATIONSHIP DIAGRAM).</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21887"/>
        </a:solidFill>
        <a:effectLst/>
      </p:bgPr>
    </p:bg>
    <p:spTree>
      <p:nvGrpSpPr>
        <p:cNvPr id="1" name=""/>
        <p:cNvGrpSpPr/>
        <p:nvPr/>
      </p:nvGrpSpPr>
      <p:grpSpPr>
        <a:xfrm>
          <a:off x="0" y="0"/>
          <a:ext cx="0" cy="0"/>
          <a:chOff x="0" y="0"/>
          <a:chExt cx="0" cy="0"/>
        </a:xfrm>
      </p:grpSpPr>
      <p:sp>
        <p:nvSpPr>
          <p:cNvPr id="2" name="Freeform 2"/>
          <p:cNvSpPr/>
          <p:nvPr/>
        </p:nvSpPr>
        <p:spPr>
          <a:xfrm>
            <a:off x="9645581" y="0"/>
            <a:ext cx="8642419" cy="10287000"/>
          </a:xfrm>
          <a:custGeom>
            <a:avLst/>
            <a:gdLst/>
            <a:ahLst/>
            <a:cxnLst/>
            <a:rect l="l" t="t" r="r" b="b"/>
            <a:pathLst>
              <a:path w="8642419" h="10287000">
                <a:moveTo>
                  <a:pt x="0" y="0"/>
                </a:moveTo>
                <a:lnTo>
                  <a:pt x="8642419" y="0"/>
                </a:lnTo>
                <a:lnTo>
                  <a:pt x="8642419" y="10287000"/>
                </a:lnTo>
                <a:lnTo>
                  <a:pt x="0" y="10287000"/>
                </a:lnTo>
                <a:lnTo>
                  <a:pt x="0" y="0"/>
                </a:lnTo>
                <a:close/>
              </a:path>
            </a:pathLst>
          </a:custGeom>
          <a:blipFill>
            <a:blip r:embed="rId2"/>
            <a:stretch>
              <a:fillRect l="-33827" r="-44828"/>
            </a:stretch>
          </a:blipFill>
        </p:spPr>
      </p:sp>
      <p:sp>
        <p:nvSpPr>
          <p:cNvPr id="3" name="TextBox 3"/>
          <p:cNvSpPr txBox="1"/>
          <p:nvPr/>
        </p:nvSpPr>
        <p:spPr>
          <a:xfrm>
            <a:off x="1028700" y="1632717"/>
            <a:ext cx="7126844" cy="3792172"/>
          </a:xfrm>
          <a:prstGeom prst="rect">
            <a:avLst/>
          </a:prstGeom>
        </p:spPr>
        <p:txBody>
          <a:bodyPr lIns="0" tIns="0" rIns="0" bIns="0" rtlCol="0" anchor="t">
            <a:spAutoFit/>
          </a:bodyPr>
          <a:lstStyle/>
          <a:p>
            <a:pPr algn="l">
              <a:lnSpc>
                <a:spcPts val="3360"/>
              </a:lnSpc>
              <a:spcBef>
                <a:spcPct val="0"/>
              </a:spcBef>
            </a:pPr>
            <a:r>
              <a:rPr lang="en-US" sz="2400">
                <a:solidFill>
                  <a:srgbClr val="F8F8F8"/>
                </a:solidFill>
                <a:latin typeface="Nunito Sans"/>
                <a:ea typeface="Nunito Sans"/>
                <a:cs typeface="Nunito Sans"/>
                <a:sym typeface="Nunito Sans"/>
              </a:rPr>
              <a:t>Trong thời đại công nghệ số phát triển mạnh mẽ, việc ứng dụng công nghệ vào các hoạt động thương mại điện tử không còn là điều xa lạ. Trong đó, ngành bán lẻ điện thoại di động ngày càng trở nên sôi động và phát triển mạnh mẽ nhờ vào sự tiện lợi và nhanh chóng mà thương mại điện tử mang lại. Với sự phát triển nhanh chóng của thị trường di động, nhu cầu tìm kiếm và mua sắm điện thoại ngày càng gia tăng, đặc biệt là trên các nền tảng trực tuyến.</a:t>
            </a: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8F8F8"/>
                </a:solidFill>
                <a:latin typeface="Canva Sans"/>
                <a:ea typeface="Canva Sans"/>
                <a:cs typeface="Canva Sans"/>
                <a:sym typeface="Canva Sans"/>
              </a:rPr>
              <a:t>2</a:t>
            </a:r>
          </a:p>
        </p:txBody>
      </p:sp>
      <p:sp>
        <p:nvSpPr>
          <p:cNvPr id="5" name="TextBox 5"/>
          <p:cNvSpPr txBox="1"/>
          <p:nvPr/>
        </p:nvSpPr>
        <p:spPr>
          <a:xfrm>
            <a:off x="1977759" y="491538"/>
            <a:ext cx="3528417" cy="969549"/>
          </a:xfrm>
          <a:prstGeom prst="rect">
            <a:avLst/>
          </a:prstGeom>
        </p:spPr>
        <p:txBody>
          <a:bodyPr lIns="0" tIns="0" rIns="0" bIns="0" rtlCol="0" anchor="t">
            <a:spAutoFit/>
          </a:bodyPr>
          <a:lstStyle/>
          <a:p>
            <a:pPr algn="ctr">
              <a:lnSpc>
                <a:spcPts val="7985"/>
              </a:lnSpc>
              <a:spcBef>
                <a:spcPct val="0"/>
              </a:spcBef>
            </a:pPr>
            <a:r>
              <a:rPr lang="en-US" sz="5703">
                <a:solidFill>
                  <a:srgbClr val="F8F8F8"/>
                </a:solidFill>
                <a:latin typeface="Nunito Sans"/>
                <a:ea typeface="Nunito Sans"/>
                <a:cs typeface="Nunito Sans"/>
                <a:sym typeface="Nunito Sans"/>
              </a:rPr>
              <a:t>Lời nói đầu</a:t>
            </a:r>
          </a:p>
        </p:txBody>
      </p:sp>
      <p:sp>
        <p:nvSpPr>
          <p:cNvPr id="6" name="TextBox 6"/>
          <p:cNvSpPr txBox="1"/>
          <p:nvPr/>
        </p:nvSpPr>
        <p:spPr>
          <a:xfrm>
            <a:off x="1028700" y="5743017"/>
            <a:ext cx="7126844" cy="4587240"/>
          </a:xfrm>
          <a:prstGeom prst="rect">
            <a:avLst/>
          </a:prstGeom>
        </p:spPr>
        <p:txBody>
          <a:bodyPr lIns="0" tIns="0" rIns="0" bIns="0" rtlCol="0" anchor="t">
            <a:spAutoFit/>
          </a:bodyPr>
          <a:lstStyle/>
          <a:p>
            <a:pPr algn="l">
              <a:lnSpc>
                <a:spcPts val="3359"/>
              </a:lnSpc>
            </a:pPr>
            <a:r>
              <a:rPr lang="en-US" sz="2400">
                <a:solidFill>
                  <a:srgbClr val="F8F8F8"/>
                </a:solidFill>
                <a:latin typeface="Nunito Sans"/>
                <a:ea typeface="Nunito Sans"/>
                <a:cs typeface="Nunito Sans"/>
                <a:sym typeface="Nunito Sans"/>
              </a:rPr>
              <a:t>Chính vì vậy, Đề tài "Xây dựng hệ thống bán điện thoại di động" sẽ đi sâu vào việc nghiên cứu, phát triển và triển khai một nền tảng thương mại điện tử chuyên biệt dành cho việc bán các sản phẩm điện thoại di động. Mục tiêu của hệ thống là cung cấp một giải pháp bán hàng tiện lợi, nhanh chóng, an toàn và dễ dàng sử dụng cho người tiêu dùng, đồng thời giúp các doanh nghiệp có thể tối ưu hóa quy trình bán hàng và quản lý sản phẩm, đơn hàng một cách hiệu quả.</a:t>
            </a:r>
          </a:p>
          <a:p>
            <a:pPr algn="l">
              <a:lnSpc>
                <a:spcPts val="3359"/>
              </a:lnSpc>
              <a:spcBef>
                <a:spcPct val="0"/>
              </a:spcBef>
            </a:pPr>
            <a:endParaRPr lang="en-US" sz="2400">
              <a:solidFill>
                <a:srgbClr val="F8F8F8"/>
              </a:solidFill>
              <a:latin typeface="Nunito Sans"/>
              <a:ea typeface="Nunito Sans"/>
              <a:cs typeface="Nunito Sans"/>
              <a:sym typeface="Nuni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21887"/>
        </a:solidFill>
        <a:effectLst/>
      </p:bgPr>
    </p:bg>
    <p:spTree>
      <p:nvGrpSpPr>
        <p:cNvPr id="1" name=""/>
        <p:cNvGrpSpPr/>
        <p:nvPr/>
      </p:nvGrpSpPr>
      <p:grpSpPr>
        <a:xfrm>
          <a:off x="0" y="0"/>
          <a:ext cx="0" cy="0"/>
          <a:chOff x="0" y="0"/>
          <a:chExt cx="0" cy="0"/>
        </a:xfrm>
      </p:grpSpPr>
      <p:sp>
        <p:nvSpPr>
          <p:cNvPr id="2" name="TextBox 2"/>
          <p:cNvSpPr txBox="1"/>
          <p:nvPr/>
        </p:nvSpPr>
        <p:spPr>
          <a:xfrm>
            <a:off x="8385518" y="875943"/>
            <a:ext cx="9428221" cy="1203325"/>
          </a:xfrm>
          <a:prstGeom prst="rect">
            <a:avLst/>
          </a:prstGeom>
        </p:spPr>
        <p:txBody>
          <a:bodyPr lIns="0" tIns="0" rIns="0" bIns="0" rtlCol="0" anchor="t">
            <a:spAutoFit/>
          </a:bodyPr>
          <a:lstStyle/>
          <a:p>
            <a:pPr algn="r">
              <a:lnSpc>
                <a:spcPts val="9800"/>
              </a:lnSpc>
              <a:spcBef>
                <a:spcPct val="0"/>
              </a:spcBef>
            </a:pPr>
            <a:r>
              <a:rPr lang="en-US" sz="7000">
                <a:solidFill>
                  <a:srgbClr val="F8F8F8"/>
                </a:solidFill>
                <a:latin typeface="Nunito Sans"/>
                <a:ea typeface="Nunito Sans"/>
                <a:cs typeface="Nunito Sans"/>
                <a:sym typeface="Nunito Sans"/>
              </a:rPr>
              <a:t>THIẾT KẾ GIAO DIỆN.</a:t>
            </a:r>
          </a:p>
        </p:txBody>
      </p:sp>
      <p:grpSp>
        <p:nvGrpSpPr>
          <p:cNvPr id="3" name="Group 3"/>
          <p:cNvGrpSpPr>
            <a:grpSpLocks noChangeAspect="1"/>
          </p:cNvGrpSpPr>
          <p:nvPr/>
        </p:nvGrpSpPr>
        <p:grpSpPr>
          <a:xfrm>
            <a:off x="1028700" y="1018818"/>
            <a:ext cx="8524031" cy="8541107"/>
            <a:chOff x="0" y="0"/>
            <a:chExt cx="10143490" cy="10163810"/>
          </a:xfrm>
        </p:grpSpPr>
        <p:sp>
          <p:nvSpPr>
            <p:cNvPr id="4" name="Freeform 4"/>
            <p:cNvSpPr/>
            <p:nvPr/>
          </p:nvSpPr>
          <p:spPr>
            <a:xfrm>
              <a:off x="0" y="0"/>
              <a:ext cx="10143351" cy="10163632"/>
            </a:xfrm>
            <a:custGeom>
              <a:avLst/>
              <a:gdLst/>
              <a:ahLst/>
              <a:cxnLst/>
              <a:rect l="l" t="t" r="r" b="b"/>
              <a:pathLst>
                <a:path w="10143351" h="10163632">
                  <a:moveTo>
                    <a:pt x="0" y="0"/>
                  </a:moveTo>
                  <a:lnTo>
                    <a:pt x="10143351" y="0"/>
                  </a:lnTo>
                  <a:lnTo>
                    <a:pt x="10143351" y="10163632"/>
                  </a:lnTo>
                  <a:lnTo>
                    <a:pt x="0" y="10163632"/>
                  </a:lnTo>
                  <a:close/>
                </a:path>
              </a:pathLst>
            </a:custGeom>
            <a:blipFill>
              <a:blip r:embed="rId2"/>
              <a:stretch>
                <a:fillRect t="-25" b="-25"/>
              </a:stretch>
            </a:blipFill>
          </p:spPr>
        </p:sp>
        <p:sp>
          <p:nvSpPr>
            <p:cNvPr id="5" name="Freeform 5"/>
            <p:cNvSpPr/>
            <p:nvPr/>
          </p:nvSpPr>
          <p:spPr>
            <a:xfrm>
              <a:off x="3149600" y="2368550"/>
              <a:ext cx="5156200" cy="6858000"/>
            </a:xfrm>
            <a:custGeom>
              <a:avLst/>
              <a:gdLst/>
              <a:ahLst/>
              <a:cxnLst/>
              <a:rect l="l" t="t" r="r" b="b"/>
              <a:pathLst>
                <a:path w="5156200" h="6858000">
                  <a:moveTo>
                    <a:pt x="0" y="0"/>
                  </a:moveTo>
                  <a:lnTo>
                    <a:pt x="5156200" y="0"/>
                  </a:lnTo>
                  <a:lnTo>
                    <a:pt x="5156200" y="6858000"/>
                  </a:lnTo>
                  <a:lnTo>
                    <a:pt x="0" y="6858000"/>
                  </a:lnTo>
                  <a:close/>
                </a:path>
              </a:pathLst>
            </a:custGeom>
            <a:blipFill>
              <a:blip r:embed="rId3"/>
              <a:stretch>
                <a:fillRect r="-19223"/>
              </a:stretch>
            </a:blipFill>
          </p:spPr>
        </p:sp>
        <p:sp>
          <p:nvSpPr>
            <p:cNvPr id="6" name="Freeform 6"/>
            <p:cNvSpPr/>
            <p:nvPr/>
          </p:nvSpPr>
          <p:spPr>
            <a:xfrm>
              <a:off x="374650" y="673100"/>
              <a:ext cx="6318250" cy="8427288"/>
            </a:xfrm>
            <a:custGeom>
              <a:avLst/>
              <a:gdLst/>
              <a:ahLst/>
              <a:cxnLst/>
              <a:rect l="l" t="t" r="r" b="b"/>
              <a:pathLst>
                <a:path w="6318250" h="8427288">
                  <a:moveTo>
                    <a:pt x="2560460" y="1417091"/>
                  </a:moveTo>
                  <a:lnTo>
                    <a:pt x="2559050" y="8427288"/>
                  </a:lnTo>
                  <a:lnTo>
                    <a:pt x="0" y="8427288"/>
                  </a:lnTo>
                  <a:lnTo>
                    <a:pt x="0" y="0"/>
                  </a:lnTo>
                  <a:lnTo>
                    <a:pt x="6318250" y="0"/>
                  </a:lnTo>
                  <a:lnTo>
                    <a:pt x="6318250" y="1098550"/>
                  </a:lnTo>
                  <a:lnTo>
                    <a:pt x="2878087" y="1099439"/>
                  </a:lnTo>
                  <a:cubicBezTo>
                    <a:pt x="2702674" y="1099490"/>
                    <a:pt x="2560498" y="1241679"/>
                    <a:pt x="2560460" y="1417091"/>
                  </a:cubicBezTo>
                  <a:close/>
                </a:path>
              </a:pathLst>
            </a:custGeom>
            <a:blipFill>
              <a:blip r:embed="rId4"/>
              <a:stretch>
                <a:fillRect r="-35006"/>
              </a:stretch>
            </a:blipFill>
          </p:spPr>
        </p:sp>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8F8F8"/>
                </a:solidFill>
                <a:latin typeface="Canva Sans"/>
                <a:ea typeface="Canva Sans"/>
                <a:cs typeface="Canva Sans"/>
                <a:sym typeface="Canva Sans"/>
              </a:rPr>
              <a:t>20</a:t>
            </a:r>
          </a:p>
        </p:txBody>
      </p:sp>
      <p:sp>
        <p:nvSpPr>
          <p:cNvPr id="8" name="TextBox 8"/>
          <p:cNvSpPr txBox="1"/>
          <p:nvPr/>
        </p:nvSpPr>
        <p:spPr>
          <a:xfrm>
            <a:off x="9953235" y="3669030"/>
            <a:ext cx="4813158" cy="291084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8F8F8"/>
                </a:solidFill>
                <a:latin typeface="Nunito Sans"/>
                <a:ea typeface="Nunito Sans"/>
                <a:cs typeface="Nunito Sans"/>
                <a:sym typeface="Nunito Sans"/>
              </a:rPr>
              <a:t>Chức năng  đăng nhập, đăng ký và quên mật khẩu. </a:t>
            </a:r>
          </a:p>
          <a:p>
            <a:pPr marL="518160" lvl="1" indent="-259080" algn="l">
              <a:lnSpc>
                <a:spcPts val="3359"/>
              </a:lnSpc>
              <a:buFont typeface="Arial"/>
              <a:buChar char="•"/>
            </a:pPr>
            <a:r>
              <a:rPr lang="en-US" sz="2400">
                <a:solidFill>
                  <a:srgbClr val="F8F8F8"/>
                </a:solidFill>
                <a:latin typeface="Nunito Sans"/>
                <a:ea typeface="Nunito Sans"/>
                <a:cs typeface="Nunito Sans"/>
                <a:sym typeface="Nunito Sans"/>
              </a:rPr>
              <a:t>Chức năng này cho phép người dùng đăng nhập vào hệ thống.</a:t>
            </a:r>
          </a:p>
          <a:p>
            <a:pPr marL="518160" lvl="1" indent="-259080" algn="l">
              <a:lnSpc>
                <a:spcPts val="3359"/>
              </a:lnSpc>
              <a:buFont typeface="Arial"/>
              <a:buChar char="•"/>
            </a:pPr>
            <a:r>
              <a:rPr lang="en-US" sz="2400" b="1">
                <a:solidFill>
                  <a:srgbClr val="F8F8F8"/>
                </a:solidFill>
                <a:latin typeface="Nunito Sans Bold"/>
                <a:ea typeface="Nunito Sans Bold"/>
                <a:cs typeface="Nunito Sans Bold"/>
                <a:sym typeface="Nunito Sans Bold"/>
              </a:rPr>
              <a:t>Chức năng này cho phép người dùng khôi phục mật khẩu khi quên mật khẩu</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21887"/>
        </a:solidFill>
        <a:effectLst/>
      </p:bgPr>
    </p:bg>
    <p:spTree>
      <p:nvGrpSpPr>
        <p:cNvPr id="1" name=""/>
        <p:cNvGrpSpPr/>
        <p:nvPr/>
      </p:nvGrpSpPr>
      <p:grpSpPr>
        <a:xfrm>
          <a:off x="0" y="0"/>
          <a:ext cx="0" cy="0"/>
          <a:chOff x="0" y="0"/>
          <a:chExt cx="0" cy="0"/>
        </a:xfrm>
      </p:grpSpPr>
      <p:sp>
        <p:nvSpPr>
          <p:cNvPr id="2" name="TextBox 2"/>
          <p:cNvSpPr txBox="1"/>
          <p:nvPr/>
        </p:nvSpPr>
        <p:spPr>
          <a:xfrm>
            <a:off x="4568030" y="583539"/>
            <a:ext cx="9428221" cy="1203325"/>
          </a:xfrm>
          <a:prstGeom prst="rect">
            <a:avLst/>
          </a:prstGeom>
        </p:spPr>
        <p:txBody>
          <a:bodyPr lIns="0" tIns="0" rIns="0" bIns="0" rtlCol="0" anchor="t">
            <a:spAutoFit/>
          </a:bodyPr>
          <a:lstStyle/>
          <a:p>
            <a:pPr algn="r">
              <a:lnSpc>
                <a:spcPts val="9800"/>
              </a:lnSpc>
              <a:spcBef>
                <a:spcPct val="0"/>
              </a:spcBef>
            </a:pPr>
            <a:r>
              <a:rPr lang="en-US" sz="7000">
                <a:solidFill>
                  <a:srgbClr val="F8F8F8"/>
                </a:solidFill>
                <a:latin typeface="Nunito Sans"/>
                <a:ea typeface="Nunito Sans"/>
                <a:cs typeface="Nunito Sans"/>
                <a:sym typeface="Nunito Sans"/>
              </a:rPr>
              <a:t>THIẾT KẾ GIAO DIỆN.</a:t>
            </a:r>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8F8F8"/>
                </a:solidFill>
                <a:latin typeface="Canva Sans"/>
                <a:ea typeface="Canva Sans"/>
                <a:cs typeface="Canva Sans"/>
                <a:sym typeface="Canva Sans"/>
              </a:rPr>
              <a:t>21</a:t>
            </a:r>
          </a:p>
        </p:txBody>
      </p:sp>
      <p:sp>
        <p:nvSpPr>
          <p:cNvPr id="4" name="TextBox 4"/>
          <p:cNvSpPr txBox="1"/>
          <p:nvPr/>
        </p:nvSpPr>
        <p:spPr>
          <a:xfrm>
            <a:off x="9953235" y="3669030"/>
            <a:ext cx="4813158" cy="291084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8F8F8"/>
                </a:solidFill>
                <a:latin typeface="Nunito Sans"/>
                <a:ea typeface="Nunito Sans"/>
                <a:cs typeface="Nunito Sans"/>
                <a:sym typeface="Nunito Sans"/>
              </a:rPr>
              <a:t>Chức năng  đăng nhập, đăng ký và quên mật khẩu. </a:t>
            </a:r>
          </a:p>
          <a:p>
            <a:pPr marL="518160" lvl="1" indent="-259080" algn="l">
              <a:lnSpc>
                <a:spcPts val="3359"/>
              </a:lnSpc>
              <a:buFont typeface="Arial"/>
              <a:buChar char="•"/>
            </a:pPr>
            <a:r>
              <a:rPr lang="en-US" sz="2400">
                <a:solidFill>
                  <a:srgbClr val="F8F8F8"/>
                </a:solidFill>
                <a:latin typeface="Nunito Sans"/>
                <a:ea typeface="Nunito Sans"/>
                <a:cs typeface="Nunito Sans"/>
                <a:sym typeface="Nunito Sans"/>
              </a:rPr>
              <a:t>Chức năng này cho phép người dùng đăng nhập vào hệ thống.</a:t>
            </a:r>
          </a:p>
          <a:p>
            <a:pPr marL="518160" lvl="1" indent="-259080" algn="l">
              <a:lnSpc>
                <a:spcPts val="3359"/>
              </a:lnSpc>
              <a:buFont typeface="Arial"/>
              <a:buChar char="•"/>
            </a:pPr>
            <a:r>
              <a:rPr lang="en-US" sz="2400" b="1">
                <a:solidFill>
                  <a:srgbClr val="F8F8F8"/>
                </a:solidFill>
                <a:latin typeface="Nunito Sans Bold"/>
                <a:ea typeface="Nunito Sans Bold"/>
                <a:cs typeface="Nunito Sans Bold"/>
                <a:sym typeface="Nunito Sans Bold"/>
              </a:rPr>
              <a:t>Chức năng này cho phép người dùng khôi phục mật khẩu khi quên mật khẩu</a:t>
            </a:r>
          </a:p>
        </p:txBody>
      </p:sp>
      <p:grpSp>
        <p:nvGrpSpPr>
          <p:cNvPr id="5" name="Group 5"/>
          <p:cNvGrpSpPr>
            <a:grpSpLocks noChangeAspect="1"/>
          </p:cNvGrpSpPr>
          <p:nvPr/>
        </p:nvGrpSpPr>
        <p:grpSpPr>
          <a:xfrm>
            <a:off x="2637175" y="2079267"/>
            <a:ext cx="13663945" cy="7837473"/>
            <a:chOff x="0" y="0"/>
            <a:chExt cx="7981950" cy="4578350"/>
          </a:xfrm>
        </p:grpSpPr>
        <p:sp>
          <p:nvSpPr>
            <p:cNvPr id="6" name="Freeform 6"/>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7" name="Freeform 7"/>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E6DF7"/>
            </a:solidFill>
          </p:spPr>
        </p:sp>
        <p:sp>
          <p:nvSpPr>
            <p:cNvPr id="8" name="Freeform 8"/>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521887"/>
            </a:solidFill>
          </p:spPr>
        </p:sp>
        <p:sp>
          <p:nvSpPr>
            <p:cNvPr id="9" name="Freeform 9"/>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521887"/>
            </a:solidFill>
          </p:spPr>
        </p:sp>
        <p:sp>
          <p:nvSpPr>
            <p:cNvPr id="10" name="Freeform 10"/>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2"/>
              <a:stretch>
                <a:fillRect t="-387" b="-40952"/>
              </a:stretch>
            </a:blipFill>
          </p:spPr>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2188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27965" y="2449527"/>
            <a:ext cx="13663945" cy="7837473"/>
            <a:chOff x="0" y="0"/>
            <a:chExt cx="7981950" cy="4578350"/>
          </a:xfrm>
        </p:grpSpPr>
        <p:sp>
          <p:nvSpPr>
            <p:cNvPr id="3" name="Freeform 3"/>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4" name="Freeform 4"/>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E6DF7"/>
            </a:solidFill>
          </p:spPr>
        </p:sp>
        <p:sp>
          <p:nvSpPr>
            <p:cNvPr id="5" name="Freeform 5"/>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521887"/>
            </a:solidFill>
          </p:spPr>
        </p:sp>
        <p:sp>
          <p:nvSpPr>
            <p:cNvPr id="6" name="Freeform 6"/>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521887"/>
            </a:solidFill>
          </p:spPr>
        </p:sp>
        <p:sp>
          <p:nvSpPr>
            <p:cNvPr id="7" name="Freeform 7"/>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2"/>
              <a:stretch>
                <a:fillRect t="-1116" b="-32545"/>
              </a:stretch>
            </a:blipFill>
          </p:spPr>
        </p:sp>
      </p:grpSp>
      <p:grpSp>
        <p:nvGrpSpPr>
          <p:cNvPr id="8" name="Group 8"/>
          <p:cNvGrpSpPr>
            <a:grpSpLocks noChangeAspect="1"/>
          </p:cNvGrpSpPr>
          <p:nvPr/>
        </p:nvGrpSpPr>
        <p:grpSpPr>
          <a:xfrm>
            <a:off x="12012930" y="3044501"/>
            <a:ext cx="5246370" cy="5246370"/>
            <a:chOff x="0" y="0"/>
            <a:chExt cx="6350000" cy="6350000"/>
          </a:xfrm>
        </p:grpSpPr>
        <p:sp>
          <p:nvSpPr>
            <p:cNvPr id="9" name="Freeform 9"/>
            <p:cNvSpPr/>
            <p:nvPr/>
          </p:nvSpPr>
          <p:spPr>
            <a:xfrm>
              <a:off x="102870" y="638810"/>
              <a:ext cx="6149340" cy="5613400"/>
            </a:xfrm>
            <a:custGeom>
              <a:avLst/>
              <a:gdLst/>
              <a:ahLst/>
              <a:cxnLst/>
              <a:rect l="l" t="t" r="r" b="b"/>
              <a:pathLst>
                <a:path w="6149340" h="5613400">
                  <a:moveTo>
                    <a:pt x="6149340" y="5613400"/>
                  </a:moveTo>
                  <a:lnTo>
                    <a:pt x="0" y="5613400"/>
                  </a:lnTo>
                  <a:lnTo>
                    <a:pt x="0" y="0"/>
                  </a:lnTo>
                  <a:lnTo>
                    <a:pt x="6148070" y="0"/>
                  </a:lnTo>
                  <a:lnTo>
                    <a:pt x="6149340" y="5613400"/>
                  </a:lnTo>
                  <a:lnTo>
                    <a:pt x="6149340" y="5613400"/>
                  </a:lnTo>
                  <a:close/>
                </a:path>
              </a:pathLst>
            </a:custGeom>
            <a:blipFill>
              <a:blip r:embed="rId3"/>
              <a:stretch>
                <a:fillRect t="-8107" b="-8107"/>
              </a:stretch>
            </a:blipFill>
          </p:spPr>
        </p:sp>
        <p:sp>
          <p:nvSpPr>
            <p:cNvPr id="10" name="Freeform 10"/>
            <p:cNvSpPr/>
            <p:nvPr/>
          </p:nvSpPr>
          <p:spPr>
            <a:xfrm>
              <a:off x="102870" y="105410"/>
              <a:ext cx="6149340" cy="431800"/>
            </a:xfrm>
            <a:custGeom>
              <a:avLst/>
              <a:gdLst/>
              <a:ahLst/>
              <a:cxnLst/>
              <a:rect l="l" t="t" r="r" b="b"/>
              <a:pathLst>
                <a:path w="6149340" h="431800">
                  <a:moveTo>
                    <a:pt x="6149340" y="431800"/>
                  </a:moveTo>
                  <a:lnTo>
                    <a:pt x="0" y="431800"/>
                  </a:lnTo>
                  <a:lnTo>
                    <a:pt x="0" y="0"/>
                  </a:lnTo>
                  <a:lnTo>
                    <a:pt x="6148070" y="0"/>
                  </a:lnTo>
                  <a:lnTo>
                    <a:pt x="6149340" y="431800"/>
                  </a:lnTo>
                  <a:lnTo>
                    <a:pt x="6149340" y="431800"/>
                  </a:lnTo>
                  <a:close/>
                </a:path>
              </a:pathLst>
            </a:custGeom>
            <a:solidFill>
              <a:srgbClr val="ACDEDC"/>
            </a:solidFill>
          </p:spPr>
        </p:sp>
        <p:sp>
          <p:nvSpPr>
            <p:cNvPr id="11" name="Freeform 11"/>
            <p:cNvSpPr/>
            <p:nvPr/>
          </p:nvSpPr>
          <p:spPr>
            <a:xfrm>
              <a:off x="102870" y="105410"/>
              <a:ext cx="431800" cy="431800"/>
            </a:xfrm>
            <a:custGeom>
              <a:avLst/>
              <a:gdLst/>
              <a:ahLst/>
              <a:cxnLst/>
              <a:rect l="l" t="t" r="r" b="b"/>
              <a:pathLst>
                <a:path w="431800" h="431800">
                  <a:moveTo>
                    <a:pt x="431800" y="431800"/>
                  </a:moveTo>
                  <a:lnTo>
                    <a:pt x="0" y="431800"/>
                  </a:lnTo>
                  <a:lnTo>
                    <a:pt x="0" y="0"/>
                  </a:lnTo>
                  <a:lnTo>
                    <a:pt x="431800" y="0"/>
                  </a:lnTo>
                  <a:lnTo>
                    <a:pt x="431800" y="431800"/>
                  </a:lnTo>
                  <a:close/>
                </a:path>
              </a:pathLst>
            </a:custGeom>
            <a:solidFill>
              <a:srgbClr val="FACEE1"/>
            </a:solidFill>
          </p:spPr>
        </p:sp>
        <p:sp>
          <p:nvSpPr>
            <p:cNvPr id="12" name="Freeform 12"/>
            <p:cNvSpPr/>
            <p:nvPr/>
          </p:nvSpPr>
          <p:spPr>
            <a:xfrm>
              <a:off x="1270" y="3810"/>
              <a:ext cx="6352540" cy="6350000"/>
            </a:xfrm>
            <a:custGeom>
              <a:avLst/>
              <a:gdLst/>
              <a:ahLst/>
              <a:cxnLst/>
              <a:rect l="l" t="t" r="r" b="b"/>
              <a:pathLst>
                <a:path w="6352540" h="635000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6466AF"/>
            </a:solidFill>
          </p:spPr>
        </p:sp>
      </p:grpSp>
      <p:grpSp>
        <p:nvGrpSpPr>
          <p:cNvPr id="13" name="Group 13"/>
          <p:cNvGrpSpPr/>
          <p:nvPr/>
        </p:nvGrpSpPr>
        <p:grpSpPr>
          <a:xfrm>
            <a:off x="3600889" y="165099"/>
            <a:ext cx="10628332" cy="2879401"/>
            <a:chOff x="0" y="0"/>
            <a:chExt cx="14171109" cy="3839202"/>
          </a:xfrm>
        </p:grpSpPr>
        <p:sp>
          <p:nvSpPr>
            <p:cNvPr id="14" name="TextBox 14"/>
            <p:cNvSpPr txBox="1"/>
            <p:nvPr/>
          </p:nvSpPr>
          <p:spPr>
            <a:xfrm>
              <a:off x="0" y="1553634"/>
              <a:ext cx="14171109" cy="2192020"/>
            </a:xfrm>
            <a:prstGeom prst="rect">
              <a:avLst/>
            </a:prstGeom>
          </p:spPr>
          <p:txBody>
            <a:bodyPr lIns="0" tIns="0" rIns="0" bIns="0" rtlCol="0" anchor="t">
              <a:spAutoFit/>
            </a:bodyPr>
            <a:lstStyle/>
            <a:p>
              <a:pPr algn="ctr">
                <a:lnSpc>
                  <a:spcPts val="3360"/>
                </a:lnSpc>
              </a:pPr>
              <a:r>
                <a:rPr lang="en-US" sz="2400">
                  <a:solidFill>
                    <a:srgbClr val="F8F8F8"/>
                  </a:solidFill>
                  <a:latin typeface="Nunito Sans"/>
                  <a:ea typeface="Nunito Sans"/>
                  <a:cs typeface="Nunito Sans"/>
                  <a:sym typeface="Nunito Sans"/>
                </a:rPr>
                <a:t>Chức năng danh sách sản phẩm và cập nhật sản phẩm.</a:t>
              </a:r>
            </a:p>
            <a:p>
              <a:pPr algn="ctr">
                <a:lnSpc>
                  <a:spcPts val="3360"/>
                </a:lnSpc>
              </a:pPr>
              <a:r>
                <a:rPr lang="en-US" sz="2400">
                  <a:solidFill>
                    <a:srgbClr val="F8F8F8"/>
                  </a:solidFill>
                  <a:latin typeface="Nunito Sans"/>
                  <a:ea typeface="Nunito Sans"/>
                  <a:cs typeface="Nunito Sans"/>
                  <a:sym typeface="Nunito Sans"/>
                </a:rPr>
                <a:t>Khách hàng có thể xem danh sách sản phẩm trong Sản phẩm</a:t>
              </a:r>
            </a:p>
            <a:p>
              <a:pPr algn="ctr">
                <a:lnSpc>
                  <a:spcPts val="3360"/>
                </a:lnSpc>
              </a:pPr>
              <a:endParaRPr lang="en-US" sz="2400">
                <a:solidFill>
                  <a:srgbClr val="F8F8F8"/>
                </a:solidFill>
                <a:latin typeface="Nunito Sans"/>
                <a:ea typeface="Nunito Sans"/>
                <a:cs typeface="Nunito Sans"/>
                <a:sym typeface="Nunito Sans"/>
              </a:endParaRPr>
            </a:p>
            <a:p>
              <a:pPr algn="ctr">
                <a:lnSpc>
                  <a:spcPts val="3360"/>
                </a:lnSpc>
                <a:spcBef>
                  <a:spcPct val="0"/>
                </a:spcBef>
              </a:pPr>
              <a:endParaRPr lang="en-US" sz="2400">
                <a:solidFill>
                  <a:srgbClr val="F8F8F8"/>
                </a:solidFill>
                <a:latin typeface="Nunito Sans"/>
                <a:ea typeface="Nunito Sans"/>
                <a:cs typeface="Nunito Sans"/>
                <a:sym typeface="Nunito Sans"/>
              </a:endParaRPr>
            </a:p>
          </p:txBody>
        </p:sp>
        <p:sp>
          <p:nvSpPr>
            <p:cNvPr id="15" name="TextBox 15"/>
            <p:cNvSpPr txBox="1"/>
            <p:nvPr/>
          </p:nvSpPr>
          <p:spPr>
            <a:xfrm>
              <a:off x="0" y="-95250"/>
              <a:ext cx="14171109" cy="1129030"/>
            </a:xfrm>
            <a:prstGeom prst="rect">
              <a:avLst/>
            </a:prstGeom>
          </p:spPr>
          <p:txBody>
            <a:bodyPr lIns="0" tIns="0" rIns="0" bIns="0" rtlCol="0" anchor="t">
              <a:spAutoFit/>
            </a:bodyPr>
            <a:lstStyle/>
            <a:p>
              <a:pPr algn="ctr">
                <a:lnSpc>
                  <a:spcPts val="7139"/>
                </a:lnSpc>
                <a:spcBef>
                  <a:spcPct val="0"/>
                </a:spcBef>
              </a:pPr>
              <a:r>
                <a:rPr lang="en-US" sz="5100">
                  <a:solidFill>
                    <a:srgbClr val="F8F8F8"/>
                  </a:solidFill>
                  <a:latin typeface="Nunito Sans"/>
                  <a:ea typeface="Nunito Sans"/>
                  <a:cs typeface="Nunito Sans"/>
                  <a:sym typeface="Nunito Sans"/>
                </a:rPr>
                <a:t>THIẾT KẾ GIAO DIỆN</a:t>
              </a:r>
            </a:p>
          </p:txBody>
        </p:sp>
      </p:gr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8F8F8"/>
                </a:solidFill>
                <a:latin typeface="Canva Sans"/>
                <a:ea typeface="Canva Sans"/>
                <a:cs typeface="Canva Sans"/>
                <a:sym typeface="Canva Sans"/>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888968" y="1804035"/>
            <a:ext cx="19953821" cy="7289894"/>
            <a:chOff x="0" y="0"/>
            <a:chExt cx="43110831" cy="15750035"/>
          </a:xfrm>
        </p:grpSpPr>
        <p:sp>
          <p:nvSpPr>
            <p:cNvPr id="3" name="Freeform 3"/>
            <p:cNvSpPr/>
            <p:nvPr/>
          </p:nvSpPr>
          <p:spPr>
            <a:xfrm>
              <a:off x="0" y="0"/>
              <a:ext cx="43110832" cy="15750036"/>
            </a:xfrm>
            <a:custGeom>
              <a:avLst/>
              <a:gdLst/>
              <a:ahLst/>
              <a:cxnLst/>
              <a:rect l="l" t="t" r="r" b="b"/>
              <a:pathLst>
                <a:path w="43110832" h="15750036">
                  <a:moveTo>
                    <a:pt x="42986372" y="15750036"/>
                  </a:moveTo>
                  <a:lnTo>
                    <a:pt x="124460" y="15750036"/>
                  </a:lnTo>
                  <a:cubicBezTo>
                    <a:pt x="55880" y="15750036"/>
                    <a:pt x="0" y="15694155"/>
                    <a:pt x="0" y="15625575"/>
                  </a:cubicBezTo>
                  <a:lnTo>
                    <a:pt x="0" y="124460"/>
                  </a:lnTo>
                  <a:cubicBezTo>
                    <a:pt x="0" y="55880"/>
                    <a:pt x="55880" y="0"/>
                    <a:pt x="124460" y="0"/>
                  </a:cubicBezTo>
                  <a:lnTo>
                    <a:pt x="42986372" y="0"/>
                  </a:lnTo>
                  <a:cubicBezTo>
                    <a:pt x="43054950" y="0"/>
                    <a:pt x="43110832" y="55880"/>
                    <a:pt x="43110832" y="124460"/>
                  </a:cubicBezTo>
                  <a:lnTo>
                    <a:pt x="43110832" y="15625575"/>
                  </a:lnTo>
                  <a:cubicBezTo>
                    <a:pt x="43110832" y="15694155"/>
                    <a:pt x="43054950" y="15750036"/>
                    <a:pt x="42986372" y="15750036"/>
                  </a:cubicBezTo>
                  <a:close/>
                </a:path>
              </a:pathLst>
            </a:custGeom>
            <a:solidFill>
              <a:srgbClr val="521887"/>
            </a:solidFill>
          </p:spPr>
        </p:sp>
      </p:grpSp>
      <p:grpSp>
        <p:nvGrpSpPr>
          <p:cNvPr id="4" name="Group 4"/>
          <p:cNvGrpSpPr>
            <a:grpSpLocks noChangeAspect="1"/>
          </p:cNvGrpSpPr>
          <p:nvPr/>
        </p:nvGrpSpPr>
        <p:grpSpPr>
          <a:xfrm>
            <a:off x="11848797" y="868030"/>
            <a:ext cx="6973897" cy="6987868"/>
            <a:chOff x="0" y="0"/>
            <a:chExt cx="10143490" cy="10163810"/>
          </a:xfrm>
        </p:grpSpPr>
        <p:sp>
          <p:nvSpPr>
            <p:cNvPr id="5" name="Freeform 5"/>
            <p:cNvSpPr/>
            <p:nvPr/>
          </p:nvSpPr>
          <p:spPr>
            <a:xfrm>
              <a:off x="0" y="0"/>
              <a:ext cx="10143351" cy="10163632"/>
            </a:xfrm>
            <a:custGeom>
              <a:avLst/>
              <a:gdLst/>
              <a:ahLst/>
              <a:cxnLst/>
              <a:rect l="l" t="t" r="r" b="b"/>
              <a:pathLst>
                <a:path w="10143351" h="10163632">
                  <a:moveTo>
                    <a:pt x="0" y="0"/>
                  </a:moveTo>
                  <a:lnTo>
                    <a:pt x="10143351" y="0"/>
                  </a:lnTo>
                  <a:lnTo>
                    <a:pt x="10143351" y="10163632"/>
                  </a:lnTo>
                  <a:lnTo>
                    <a:pt x="0" y="10163632"/>
                  </a:lnTo>
                  <a:close/>
                </a:path>
              </a:pathLst>
            </a:custGeom>
            <a:blipFill>
              <a:blip r:embed="rId2"/>
              <a:stretch>
                <a:fillRect t="-25" b="-25"/>
              </a:stretch>
            </a:blipFill>
          </p:spPr>
        </p:sp>
        <p:sp>
          <p:nvSpPr>
            <p:cNvPr id="6" name="Freeform 6"/>
            <p:cNvSpPr/>
            <p:nvPr/>
          </p:nvSpPr>
          <p:spPr>
            <a:xfrm>
              <a:off x="3149600" y="2368550"/>
              <a:ext cx="5156200" cy="6858000"/>
            </a:xfrm>
            <a:custGeom>
              <a:avLst/>
              <a:gdLst/>
              <a:ahLst/>
              <a:cxnLst/>
              <a:rect l="l" t="t" r="r" b="b"/>
              <a:pathLst>
                <a:path w="5156200" h="6858000">
                  <a:moveTo>
                    <a:pt x="0" y="0"/>
                  </a:moveTo>
                  <a:lnTo>
                    <a:pt x="5156200" y="0"/>
                  </a:lnTo>
                  <a:lnTo>
                    <a:pt x="5156200" y="6858000"/>
                  </a:lnTo>
                  <a:lnTo>
                    <a:pt x="0" y="6858000"/>
                  </a:lnTo>
                  <a:close/>
                </a:path>
              </a:pathLst>
            </a:custGeom>
            <a:blipFill>
              <a:blip r:embed="rId3"/>
              <a:stretch>
                <a:fillRect l="-11171" r="-11171"/>
              </a:stretch>
            </a:blipFill>
          </p:spPr>
        </p:sp>
        <p:sp>
          <p:nvSpPr>
            <p:cNvPr id="7" name="Freeform 7"/>
            <p:cNvSpPr/>
            <p:nvPr/>
          </p:nvSpPr>
          <p:spPr>
            <a:xfrm>
              <a:off x="374650" y="673100"/>
              <a:ext cx="6318250" cy="8427288"/>
            </a:xfrm>
            <a:custGeom>
              <a:avLst/>
              <a:gdLst/>
              <a:ahLst/>
              <a:cxnLst/>
              <a:rect l="l" t="t" r="r" b="b"/>
              <a:pathLst>
                <a:path w="6318250" h="8427288">
                  <a:moveTo>
                    <a:pt x="2560460" y="1417091"/>
                  </a:moveTo>
                  <a:lnTo>
                    <a:pt x="2559050" y="8427288"/>
                  </a:lnTo>
                  <a:lnTo>
                    <a:pt x="0" y="8427288"/>
                  </a:lnTo>
                  <a:lnTo>
                    <a:pt x="0" y="0"/>
                  </a:lnTo>
                  <a:lnTo>
                    <a:pt x="6318250" y="0"/>
                  </a:lnTo>
                  <a:lnTo>
                    <a:pt x="6318250" y="1098550"/>
                  </a:lnTo>
                  <a:lnTo>
                    <a:pt x="2878087" y="1099439"/>
                  </a:lnTo>
                  <a:cubicBezTo>
                    <a:pt x="2702674" y="1099490"/>
                    <a:pt x="2560498" y="1241679"/>
                    <a:pt x="2560460" y="1417091"/>
                  </a:cubicBezTo>
                  <a:close/>
                </a:path>
              </a:pathLst>
            </a:custGeom>
            <a:blipFill>
              <a:blip r:embed="rId4"/>
              <a:stretch>
                <a:fillRect l="-8697" r="-121633"/>
              </a:stretch>
            </a:blipFill>
          </p:spPr>
        </p:sp>
      </p:grpSp>
      <p:grpSp>
        <p:nvGrpSpPr>
          <p:cNvPr id="8" name="Group 8"/>
          <p:cNvGrpSpPr/>
          <p:nvPr/>
        </p:nvGrpSpPr>
        <p:grpSpPr>
          <a:xfrm>
            <a:off x="1028700" y="2594091"/>
            <a:ext cx="10566948" cy="4778066"/>
            <a:chOff x="0" y="0"/>
            <a:chExt cx="14089264" cy="6370755"/>
          </a:xfrm>
        </p:grpSpPr>
        <p:sp>
          <p:nvSpPr>
            <p:cNvPr id="9" name="TextBox 9"/>
            <p:cNvSpPr txBox="1"/>
            <p:nvPr/>
          </p:nvSpPr>
          <p:spPr>
            <a:xfrm>
              <a:off x="0" y="6045288"/>
              <a:ext cx="14089264" cy="329185"/>
            </a:xfrm>
            <a:prstGeom prst="rect">
              <a:avLst/>
            </a:prstGeom>
          </p:spPr>
          <p:txBody>
            <a:bodyPr lIns="0" tIns="0" rIns="0" bIns="0" rtlCol="0" anchor="t">
              <a:spAutoFit/>
            </a:bodyPr>
            <a:lstStyle/>
            <a:p>
              <a:pPr algn="l">
                <a:lnSpc>
                  <a:spcPts val="2136"/>
                </a:lnSpc>
                <a:spcBef>
                  <a:spcPct val="0"/>
                </a:spcBef>
              </a:pPr>
              <a:endParaRPr/>
            </a:p>
          </p:txBody>
        </p:sp>
        <p:sp>
          <p:nvSpPr>
            <p:cNvPr id="10" name="TextBox 10"/>
            <p:cNvSpPr txBox="1"/>
            <p:nvPr/>
          </p:nvSpPr>
          <p:spPr>
            <a:xfrm>
              <a:off x="0" y="-55475"/>
              <a:ext cx="14089264" cy="5870093"/>
            </a:xfrm>
            <a:prstGeom prst="rect">
              <a:avLst/>
            </a:prstGeom>
          </p:spPr>
          <p:txBody>
            <a:bodyPr lIns="0" tIns="0" rIns="0" bIns="0" rtlCol="0" anchor="t">
              <a:spAutoFit/>
            </a:bodyPr>
            <a:lstStyle/>
            <a:p>
              <a:pPr algn="l">
                <a:lnSpc>
                  <a:spcPts val="3499"/>
                </a:lnSpc>
              </a:pPr>
              <a:endParaRPr/>
            </a:p>
            <a:p>
              <a:pPr algn="l">
                <a:lnSpc>
                  <a:spcPts val="3499"/>
                </a:lnSpc>
              </a:pPr>
              <a:r>
                <a:rPr lang="en-US" sz="2499" b="1">
                  <a:solidFill>
                    <a:srgbClr val="F8F8F8"/>
                  </a:solidFill>
                  <a:latin typeface="Nunito Sans Semi-Bold"/>
                  <a:ea typeface="Nunito Sans Semi-Bold"/>
                  <a:cs typeface="Nunito Sans Semi-Bold"/>
                  <a:sym typeface="Nunito Sans Semi-Bold"/>
                </a:rPr>
                <a:t>  1.Kiểm thử đơn vị.</a:t>
              </a:r>
            </a:p>
            <a:p>
              <a:pPr marL="431801" lvl="1" indent="-215900" algn="l">
                <a:lnSpc>
                  <a:spcPts val="2800"/>
                </a:lnSpc>
                <a:buFont typeface="Arial"/>
                <a:buChar char="•"/>
              </a:pPr>
              <a:r>
                <a:rPr lang="en-US" sz="2000" b="1">
                  <a:solidFill>
                    <a:srgbClr val="F8F8F8"/>
                  </a:solidFill>
                  <a:latin typeface="Nunito Sans Semi-Bold"/>
                  <a:ea typeface="Nunito Sans Semi-Bold"/>
                  <a:cs typeface="Nunito Sans Semi-Bold"/>
                  <a:sym typeface="Nunito Sans Semi-Bold"/>
                </a:rPr>
                <a:t>Kiểm thử ‘Karma’</a:t>
              </a:r>
            </a:p>
            <a:p>
              <a:pPr marL="431801" lvl="1" indent="-215900" algn="l">
                <a:lnSpc>
                  <a:spcPts val="2800"/>
                </a:lnSpc>
                <a:buFont typeface="Arial"/>
                <a:buChar char="•"/>
              </a:pPr>
              <a:r>
                <a:rPr lang="en-US" sz="2000" b="1">
                  <a:solidFill>
                    <a:srgbClr val="F8F8F8"/>
                  </a:solidFill>
                  <a:latin typeface="Nunito Sans Semi-Bold"/>
                  <a:ea typeface="Nunito Sans Semi-Bold"/>
                  <a:cs typeface="Nunito Sans Semi-Bold"/>
                  <a:sym typeface="Nunito Sans Semi-Bold"/>
                </a:rPr>
                <a:t>Theo danh sách các lớp và các hàm đã viết unit test .</a:t>
              </a:r>
            </a:p>
            <a:p>
              <a:pPr algn="l">
                <a:lnSpc>
                  <a:spcPts val="3499"/>
                </a:lnSpc>
              </a:pPr>
              <a:r>
                <a:rPr lang="en-US" sz="2499" b="1">
                  <a:solidFill>
                    <a:srgbClr val="F8F8F8"/>
                  </a:solidFill>
                  <a:latin typeface="Nunito Sans Semi-Bold"/>
                  <a:ea typeface="Nunito Sans Semi-Bold"/>
                  <a:cs typeface="Nunito Sans Semi-Bold"/>
                  <a:sym typeface="Nunito Sans Semi-Bold"/>
                </a:rPr>
                <a:t>  2. Kiểm thử hệ thống.</a:t>
              </a:r>
            </a:p>
            <a:p>
              <a:pPr marL="431801" lvl="1" indent="-215900" algn="l">
                <a:lnSpc>
                  <a:spcPts val="2800"/>
                </a:lnSpc>
                <a:buFont typeface="Arial"/>
                <a:buChar char="•"/>
              </a:pPr>
              <a:r>
                <a:rPr lang="en-US" sz="2000" b="1">
                  <a:solidFill>
                    <a:srgbClr val="F8F8F8"/>
                  </a:solidFill>
                  <a:latin typeface="Nunito Sans Semi-Bold"/>
                  <a:ea typeface="Nunito Sans Semi-Bold"/>
                  <a:cs typeface="Nunito Sans Semi-Bold"/>
                  <a:sym typeface="Nunito Sans Semi-Bold"/>
                </a:rPr>
                <a:t>Đảm bảo các chức năng của hệ thống hoạt động đúng như mong đợi.</a:t>
              </a:r>
            </a:p>
            <a:p>
              <a:pPr marL="431801" lvl="1" indent="-215900" algn="l">
                <a:lnSpc>
                  <a:spcPts val="2800"/>
                </a:lnSpc>
                <a:buFont typeface="Arial"/>
                <a:buChar char="•"/>
              </a:pPr>
              <a:r>
                <a:rPr lang="en-US" sz="2000" b="1">
                  <a:solidFill>
                    <a:srgbClr val="F8F8F8"/>
                  </a:solidFill>
                  <a:latin typeface="Nunito Sans Semi-Bold"/>
                  <a:ea typeface="Nunito Sans Semi-Bold"/>
                  <a:cs typeface="Nunito Sans Semi-Bold"/>
                  <a:sym typeface="Nunito Sans Semi-Bold"/>
                </a:rPr>
                <a:t>Đánh giá các thuộc tính phi chức năng của hệ thống như hiệu năng, bảo mật, tính khả dụng.</a:t>
              </a:r>
            </a:p>
            <a:p>
              <a:pPr marL="431801" lvl="1" indent="-215900" algn="l">
                <a:lnSpc>
                  <a:spcPts val="2800"/>
                </a:lnSpc>
                <a:buFont typeface="Arial"/>
                <a:buChar char="•"/>
              </a:pPr>
              <a:r>
                <a:rPr lang="en-US" sz="2000" b="1">
                  <a:solidFill>
                    <a:srgbClr val="F8F8F8"/>
                  </a:solidFill>
                  <a:latin typeface="Nunito Sans Semi-Bold"/>
                  <a:ea typeface="Nunito Sans Semi-Bold"/>
                  <a:cs typeface="Nunito Sans Semi-Bold"/>
                  <a:sym typeface="Nunito Sans Semi-Bold"/>
                </a:rPr>
                <a:t>Đảm bảo rằng các thay đổi (fix lỗi, cập nhật tính năng) không gây lỗi ở các phần khác của hệ thống.</a:t>
              </a:r>
            </a:p>
            <a:p>
              <a:pPr marL="431801" lvl="1" indent="-215900" algn="l">
                <a:lnSpc>
                  <a:spcPts val="2800"/>
                </a:lnSpc>
                <a:buFont typeface="Arial"/>
                <a:buChar char="•"/>
              </a:pPr>
              <a:r>
                <a:rPr lang="en-US" sz="2000" b="1">
                  <a:solidFill>
                    <a:srgbClr val="F8F8F8"/>
                  </a:solidFill>
                  <a:latin typeface="Nunito Sans Semi-Bold"/>
                  <a:ea typeface="Nunito Sans Semi-Bold"/>
                  <a:cs typeface="Nunito Sans Semi-Bold"/>
                  <a:sym typeface="Nunito Sans Semi-Bold"/>
                </a:rPr>
                <a:t>Đánh giá cách các module hoặc thành phần hệ thống hoạt động cùng nhau.</a:t>
              </a:r>
            </a:p>
            <a:p>
              <a:pPr algn="l">
                <a:lnSpc>
                  <a:spcPts val="2314"/>
                </a:lnSpc>
                <a:spcBef>
                  <a:spcPct val="0"/>
                </a:spcBef>
              </a:pPr>
              <a:endParaRPr lang="en-US" sz="2000" b="1">
                <a:solidFill>
                  <a:srgbClr val="F8F8F8"/>
                </a:solidFill>
                <a:latin typeface="Nunito Sans Semi-Bold"/>
                <a:ea typeface="Nunito Sans Semi-Bold"/>
                <a:cs typeface="Nunito Sans Semi-Bold"/>
                <a:sym typeface="Nunito Sans Semi-Bold"/>
              </a:endParaRPr>
            </a:p>
          </p:txBody>
        </p:sp>
      </p:grpSp>
      <p:sp>
        <p:nvSpPr>
          <p:cNvPr id="11" name="TextBox 11"/>
          <p:cNvSpPr txBox="1"/>
          <p:nvPr/>
        </p:nvSpPr>
        <p:spPr>
          <a:xfrm>
            <a:off x="3419215" y="933450"/>
            <a:ext cx="10554795" cy="870585"/>
          </a:xfrm>
          <a:prstGeom prst="rect">
            <a:avLst/>
          </a:prstGeom>
        </p:spPr>
        <p:txBody>
          <a:bodyPr lIns="0" tIns="0" rIns="0" bIns="0" rtlCol="0" anchor="t">
            <a:spAutoFit/>
          </a:bodyPr>
          <a:lstStyle/>
          <a:p>
            <a:pPr algn="l">
              <a:lnSpc>
                <a:spcPts val="7139"/>
              </a:lnSpc>
              <a:spcBef>
                <a:spcPct val="0"/>
              </a:spcBef>
            </a:pPr>
            <a:r>
              <a:rPr lang="en-US" sz="5100">
                <a:solidFill>
                  <a:srgbClr val="000000"/>
                </a:solidFill>
                <a:latin typeface="Nunito Sans"/>
                <a:ea typeface="Nunito Sans"/>
                <a:cs typeface="Nunito Sans"/>
                <a:sym typeface="Nunito Sans"/>
              </a:rPr>
              <a:t>7.KIỂM THỬ</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E6DF7"/>
        </a:solidFill>
        <a:effectLst/>
      </p:bgPr>
    </p:bg>
    <p:spTree>
      <p:nvGrpSpPr>
        <p:cNvPr id="1" name=""/>
        <p:cNvGrpSpPr/>
        <p:nvPr/>
      </p:nvGrpSpPr>
      <p:grpSpPr>
        <a:xfrm>
          <a:off x="0" y="0"/>
          <a:ext cx="0" cy="0"/>
          <a:chOff x="0" y="0"/>
          <a:chExt cx="0" cy="0"/>
        </a:xfrm>
      </p:grpSpPr>
      <p:grpSp>
        <p:nvGrpSpPr>
          <p:cNvPr id="2" name="Group 2"/>
          <p:cNvGrpSpPr/>
          <p:nvPr/>
        </p:nvGrpSpPr>
        <p:grpSpPr>
          <a:xfrm>
            <a:off x="0" y="5617996"/>
            <a:ext cx="18174363" cy="3791117"/>
            <a:chOff x="0" y="0"/>
            <a:chExt cx="39266257" cy="8190821"/>
          </a:xfrm>
        </p:grpSpPr>
        <p:sp>
          <p:nvSpPr>
            <p:cNvPr id="3" name="Freeform 3"/>
            <p:cNvSpPr/>
            <p:nvPr/>
          </p:nvSpPr>
          <p:spPr>
            <a:xfrm>
              <a:off x="0" y="0"/>
              <a:ext cx="39266257" cy="8190822"/>
            </a:xfrm>
            <a:custGeom>
              <a:avLst/>
              <a:gdLst/>
              <a:ahLst/>
              <a:cxnLst/>
              <a:rect l="l" t="t" r="r" b="b"/>
              <a:pathLst>
                <a:path w="39266257" h="8190822">
                  <a:moveTo>
                    <a:pt x="39141797" y="8190821"/>
                  </a:moveTo>
                  <a:lnTo>
                    <a:pt x="124460" y="8190821"/>
                  </a:lnTo>
                  <a:cubicBezTo>
                    <a:pt x="55880" y="8190821"/>
                    <a:pt x="0" y="8134941"/>
                    <a:pt x="0" y="8066361"/>
                  </a:cubicBezTo>
                  <a:lnTo>
                    <a:pt x="0" y="124460"/>
                  </a:lnTo>
                  <a:cubicBezTo>
                    <a:pt x="0" y="55880"/>
                    <a:pt x="55880" y="0"/>
                    <a:pt x="124460" y="0"/>
                  </a:cubicBezTo>
                  <a:lnTo>
                    <a:pt x="39141797" y="0"/>
                  </a:lnTo>
                  <a:cubicBezTo>
                    <a:pt x="39210379" y="0"/>
                    <a:pt x="39266257" y="55880"/>
                    <a:pt x="39266257" y="124460"/>
                  </a:cubicBezTo>
                  <a:lnTo>
                    <a:pt x="39266257" y="8066361"/>
                  </a:lnTo>
                  <a:cubicBezTo>
                    <a:pt x="39266257" y="8134941"/>
                    <a:pt x="39210379" y="8190822"/>
                    <a:pt x="39141797" y="8190822"/>
                  </a:cubicBezTo>
                  <a:close/>
                </a:path>
              </a:pathLst>
            </a:custGeom>
            <a:solidFill>
              <a:srgbClr val="F8F8F8"/>
            </a:solidFill>
          </p:spPr>
        </p:sp>
      </p:grpSp>
      <p:sp>
        <p:nvSpPr>
          <p:cNvPr id="4" name="Freeform 4"/>
          <p:cNvSpPr/>
          <p:nvPr/>
        </p:nvSpPr>
        <p:spPr>
          <a:xfrm>
            <a:off x="-377890" y="0"/>
            <a:ext cx="18665890" cy="5460131"/>
          </a:xfrm>
          <a:custGeom>
            <a:avLst/>
            <a:gdLst/>
            <a:ahLst/>
            <a:cxnLst/>
            <a:rect l="l" t="t" r="r" b="b"/>
            <a:pathLst>
              <a:path w="18665890" h="5460131">
                <a:moveTo>
                  <a:pt x="0" y="0"/>
                </a:moveTo>
                <a:lnTo>
                  <a:pt x="18665890" y="0"/>
                </a:lnTo>
                <a:lnTo>
                  <a:pt x="18665890" y="5460131"/>
                </a:lnTo>
                <a:lnTo>
                  <a:pt x="0" y="5460131"/>
                </a:lnTo>
                <a:lnTo>
                  <a:pt x="0" y="0"/>
                </a:lnTo>
                <a:close/>
              </a:path>
            </a:pathLst>
          </a:custGeom>
          <a:blipFill>
            <a:blip r:embed="rId2"/>
            <a:stretch>
              <a:fillRect t="-28506" b="-58298"/>
            </a:stretch>
          </a:blipFill>
        </p:spPr>
      </p:sp>
      <p:sp>
        <p:nvSpPr>
          <p:cNvPr id="5" name="TextBox 5"/>
          <p:cNvSpPr txBox="1"/>
          <p:nvPr/>
        </p:nvSpPr>
        <p:spPr>
          <a:xfrm>
            <a:off x="1028700" y="6431742"/>
            <a:ext cx="10967778" cy="2520495"/>
          </a:xfrm>
          <a:prstGeom prst="rect">
            <a:avLst/>
          </a:prstGeom>
        </p:spPr>
        <p:txBody>
          <a:bodyPr lIns="0" tIns="0" rIns="0" bIns="0" rtlCol="0" anchor="t">
            <a:spAutoFit/>
          </a:bodyPr>
          <a:lstStyle/>
          <a:p>
            <a:pPr algn="l">
              <a:lnSpc>
                <a:spcPts val="3360"/>
              </a:lnSpc>
              <a:spcBef>
                <a:spcPct val="0"/>
              </a:spcBef>
            </a:pPr>
            <a:r>
              <a:rPr lang="en-US" sz="2400">
                <a:solidFill>
                  <a:srgbClr val="000000"/>
                </a:solidFill>
                <a:latin typeface="Nunito Sans"/>
                <a:ea typeface="Nunito Sans"/>
                <a:cs typeface="Nunito Sans"/>
                <a:sym typeface="Nunito Sans"/>
              </a:rPr>
              <a:t>Hệ thống Q&amp;A hiệu quả cần được xây dựng dựa trên:</a:t>
            </a:r>
          </a:p>
          <a:p>
            <a:pPr marL="518161" lvl="1" indent="-259080" algn="l">
              <a:lnSpc>
                <a:spcPts val="3360"/>
              </a:lnSpc>
              <a:spcBef>
                <a:spcPct val="0"/>
              </a:spcBef>
              <a:buFont typeface="Arial"/>
              <a:buChar char="•"/>
            </a:pPr>
            <a:r>
              <a:rPr lang="en-US" sz="2400">
                <a:solidFill>
                  <a:srgbClr val="000000"/>
                </a:solidFill>
                <a:latin typeface="Nunito Sans"/>
                <a:ea typeface="Nunito Sans"/>
                <a:cs typeface="Nunito Sans"/>
                <a:sym typeface="Nunito Sans"/>
              </a:rPr>
              <a:t>Phân tích bài toán và yêu cầu rõ ràng.</a:t>
            </a:r>
          </a:p>
          <a:p>
            <a:pPr marL="518161" lvl="1" indent="-259080" algn="l">
              <a:lnSpc>
                <a:spcPts val="3360"/>
              </a:lnSpc>
              <a:spcBef>
                <a:spcPct val="0"/>
              </a:spcBef>
              <a:buFont typeface="Arial"/>
              <a:buChar char="•"/>
            </a:pPr>
            <a:r>
              <a:rPr lang="en-US" sz="2400">
                <a:solidFill>
                  <a:srgbClr val="000000"/>
                </a:solidFill>
                <a:latin typeface="Nunito Sans"/>
                <a:ea typeface="Nunito Sans"/>
                <a:cs typeface="Nunito Sans"/>
                <a:sym typeface="Nunito Sans"/>
              </a:rPr>
              <a:t>Tuân thủ các nguyên tắc trong việc trả lời câu hỏi.</a:t>
            </a:r>
          </a:p>
          <a:p>
            <a:pPr marL="518161" lvl="1" indent="-259080" algn="l">
              <a:lnSpc>
                <a:spcPts val="3360"/>
              </a:lnSpc>
              <a:spcBef>
                <a:spcPct val="0"/>
              </a:spcBef>
              <a:buFont typeface="Arial"/>
              <a:buChar char="•"/>
            </a:pPr>
            <a:r>
              <a:rPr lang="en-US" sz="2400">
                <a:solidFill>
                  <a:srgbClr val="000000"/>
                </a:solidFill>
                <a:latin typeface="Nunito Sans"/>
                <a:ea typeface="Nunito Sans"/>
                <a:cs typeface="Nunito Sans"/>
                <a:sym typeface="Nunito Sans"/>
              </a:rPr>
              <a:t>Thiết kế kiến trúc hợp lý, mã nguồn rõ ràng và dễ bảo trì.</a:t>
            </a:r>
          </a:p>
          <a:p>
            <a:pPr marL="518161" lvl="1" indent="-259080" algn="l">
              <a:lnSpc>
                <a:spcPts val="3360"/>
              </a:lnSpc>
              <a:spcBef>
                <a:spcPct val="0"/>
              </a:spcBef>
              <a:buFont typeface="Arial"/>
              <a:buChar char="•"/>
            </a:pPr>
            <a:r>
              <a:rPr lang="en-US" sz="2400">
                <a:solidFill>
                  <a:srgbClr val="000000"/>
                </a:solidFill>
                <a:latin typeface="Nunito Sans"/>
                <a:ea typeface="Nunito Sans"/>
                <a:cs typeface="Nunito Sans"/>
                <a:sym typeface="Nunito Sans"/>
              </a:rPr>
              <a:t>Thiết kế cơ sở dữ liệu tối ưu, hỗ trợ tìm kiếm và lưu trữ hiệu quả.</a:t>
            </a:r>
          </a:p>
          <a:p>
            <a:pPr algn="l">
              <a:lnSpc>
                <a:spcPts val="3360"/>
              </a:lnSpc>
              <a:spcBef>
                <a:spcPct val="0"/>
              </a:spcBef>
            </a:pPr>
            <a:endParaRPr lang="en-US" sz="2400">
              <a:solidFill>
                <a:srgbClr val="000000"/>
              </a:solidFill>
              <a:latin typeface="Nunito Sans"/>
              <a:ea typeface="Nunito Sans"/>
              <a:cs typeface="Nunito Sans"/>
              <a:sym typeface="Nunito Sans"/>
            </a:endParaRP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24</a:t>
            </a:r>
          </a:p>
        </p:txBody>
      </p:sp>
      <p:sp>
        <p:nvSpPr>
          <p:cNvPr id="7" name="TextBox 7"/>
          <p:cNvSpPr txBox="1"/>
          <p:nvPr/>
        </p:nvSpPr>
        <p:spPr>
          <a:xfrm>
            <a:off x="-5966737" y="5599257"/>
            <a:ext cx="18174363" cy="870585"/>
          </a:xfrm>
          <a:prstGeom prst="rect">
            <a:avLst/>
          </a:prstGeom>
        </p:spPr>
        <p:txBody>
          <a:bodyPr lIns="0" tIns="0" rIns="0" bIns="0" rtlCol="0" anchor="t">
            <a:spAutoFit/>
          </a:bodyPr>
          <a:lstStyle/>
          <a:p>
            <a:pPr algn="ctr">
              <a:lnSpc>
                <a:spcPts val="7139"/>
              </a:lnSpc>
              <a:spcBef>
                <a:spcPct val="0"/>
              </a:spcBef>
            </a:pPr>
            <a:r>
              <a:rPr lang="en-US" sz="5100">
                <a:solidFill>
                  <a:srgbClr val="000000"/>
                </a:solidFill>
                <a:latin typeface="Nunito Sans"/>
                <a:ea typeface="Nunito Sans"/>
                <a:cs typeface="Nunito Sans"/>
                <a:sym typeface="Nunito Sans"/>
              </a:rPr>
              <a:t>6.KẾT LUẬN.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21887"/>
        </a:solidFill>
        <a:effectLst/>
      </p:bgPr>
    </p:bg>
    <p:spTree>
      <p:nvGrpSpPr>
        <p:cNvPr id="1" name=""/>
        <p:cNvGrpSpPr/>
        <p:nvPr/>
      </p:nvGrpSpPr>
      <p:grpSpPr>
        <a:xfrm>
          <a:off x="0" y="0"/>
          <a:ext cx="0" cy="0"/>
          <a:chOff x="0" y="0"/>
          <a:chExt cx="0" cy="0"/>
        </a:xfrm>
      </p:grpSpPr>
      <p:sp>
        <p:nvSpPr>
          <p:cNvPr id="2" name="TextBox 2"/>
          <p:cNvSpPr txBox="1"/>
          <p:nvPr/>
        </p:nvSpPr>
        <p:spPr>
          <a:xfrm>
            <a:off x="7053458" y="4222336"/>
            <a:ext cx="9428221" cy="1203325"/>
          </a:xfrm>
          <a:prstGeom prst="rect">
            <a:avLst/>
          </a:prstGeom>
        </p:spPr>
        <p:txBody>
          <a:bodyPr lIns="0" tIns="0" rIns="0" bIns="0" rtlCol="0" anchor="t">
            <a:spAutoFit/>
          </a:bodyPr>
          <a:lstStyle/>
          <a:p>
            <a:pPr algn="r">
              <a:lnSpc>
                <a:spcPts val="9800"/>
              </a:lnSpc>
              <a:spcBef>
                <a:spcPct val="0"/>
              </a:spcBef>
            </a:pPr>
            <a:r>
              <a:rPr lang="en-US" sz="7000">
                <a:solidFill>
                  <a:srgbClr val="F8F8F8"/>
                </a:solidFill>
                <a:latin typeface="Nunito Sans"/>
                <a:ea typeface="Nunito Sans"/>
                <a:cs typeface="Nunito Sans"/>
                <a:sym typeface="Nunito Sans"/>
              </a:rPr>
              <a:t>THANK YOU!</a:t>
            </a:r>
          </a:p>
        </p:txBody>
      </p:sp>
      <p:grpSp>
        <p:nvGrpSpPr>
          <p:cNvPr id="3" name="Group 3"/>
          <p:cNvGrpSpPr>
            <a:grpSpLocks noChangeAspect="1"/>
          </p:cNvGrpSpPr>
          <p:nvPr/>
        </p:nvGrpSpPr>
        <p:grpSpPr>
          <a:xfrm>
            <a:off x="1028700" y="1018818"/>
            <a:ext cx="8524031" cy="8541107"/>
            <a:chOff x="0" y="0"/>
            <a:chExt cx="10143490" cy="10163810"/>
          </a:xfrm>
        </p:grpSpPr>
        <p:sp>
          <p:nvSpPr>
            <p:cNvPr id="4" name="Freeform 4"/>
            <p:cNvSpPr/>
            <p:nvPr/>
          </p:nvSpPr>
          <p:spPr>
            <a:xfrm>
              <a:off x="0" y="0"/>
              <a:ext cx="10143351" cy="10163632"/>
            </a:xfrm>
            <a:custGeom>
              <a:avLst/>
              <a:gdLst/>
              <a:ahLst/>
              <a:cxnLst/>
              <a:rect l="l" t="t" r="r" b="b"/>
              <a:pathLst>
                <a:path w="10143351" h="10163632">
                  <a:moveTo>
                    <a:pt x="0" y="0"/>
                  </a:moveTo>
                  <a:lnTo>
                    <a:pt x="10143351" y="0"/>
                  </a:lnTo>
                  <a:lnTo>
                    <a:pt x="10143351" y="10163632"/>
                  </a:lnTo>
                  <a:lnTo>
                    <a:pt x="0" y="10163632"/>
                  </a:lnTo>
                  <a:close/>
                </a:path>
              </a:pathLst>
            </a:custGeom>
            <a:blipFill>
              <a:blip r:embed="rId2"/>
              <a:stretch>
                <a:fillRect t="-25" b="-25"/>
              </a:stretch>
            </a:blipFill>
          </p:spPr>
        </p:sp>
        <p:sp>
          <p:nvSpPr>
            <p:cNvPr id="5" name="Freeform 5"/>
            <p:cNvSpPr/>
            <p:nvPr/>
          </p:nvSpPr>
          <p:spPr>
            <a:xfrm>
              <a:off x="3149600" y="2368550"/>
              <a:ext cx="5156200" cy="6858000"/>
            </a:xfrm>
            <a:custGeom>
              <a:avLst/>
              <a:gdLst/>
              <a:ahLst/>
              <a:cxnLst/>
              <a:rect l="l" t="t" r="r" b="b"/>
              <a:pathLst>
                <a:path w="5156200" h="6858000">
                  <a:moveTo>
                    <a:pt x="0" y="0"/>
                  </a:moveTo>
                  <a:lnTo>
                    <a:pt x="5156200" y="0"/>
                  </a:lnTo>
                  <a:lnTo>
                    <a:pt x="5156200" y="6858000"/>
                  </a:lnTo>
                  <a:lnTo>
                    <a:pt x="0" y="6858000"/>
                  </a:lnTo>
                  <a:close/>
                </a:path>
              </a:pathLst>
            </a:custGeom>
            <a:blipFill>
              <a:blip r:embed="rId3"/>
              <a:stretch>
                <a:fillRect r="-19223"/>
              </a:stretch>
            </a:blipFill>
          </p:spPr>
        </p:sp>
        <p:sp>
          <p:nvSpPr>
            <p:cNvPr id="6" name="Freeform 6"/>
            <p:cNvSpPr/>
            <p:nvPr/>
          </p:nvSpPr>
          <p:spPr>
            <a:xfrm>
              <a:off x="374650" y="673100"/>
              <a:ext cx="6318250" cy="8427288"/>
            </a:xfrm>
            <a:custGeom>
              <a:avLst/>
              <a:gdLst/>
              <a:ahLst/>
              <a:cxnLst/>
              <a:rect l="l" t="t" r="r" b="b"/>
              <a:pathLst>
                <a:path w="6318250" h="8427288">
                  <a:moveTo>
                    <a:pt x="2560460" y="1417091"/>
                  </a:moveTo>
                  <a:lnTo>
                    <a:pt x="2559050" y="8427288"/>
                  </a:lnTo>
                  <a:lnTo>
                    <a:pt x="0" y="8427288"/>
                  </a:lnTo>
                  <a:lnTo>
                    <a:pt x="0" y="0"/>
                  </a:lnTo>
                  <a:lnTo>
                    <a:pt x="6318250" y="0"/>
                  </a:lnTo>
                  <a:lnTo>
                    <a:pt x="6318250" y="1098550"/>
                  </a:lnTo>
                  <a:lnTo>
                    <a:pt x="2878087" y="1099439"/>
                  </a:lnTo>
                  <a:cubicBezTo>
                    <a:pt x="2702674" y="1099490"/>
                    <a:pt x="2560498" y="1241679"/>
                    <a:pt x="2560460" y="1417091"/>
                  </a:cubicBezTo>
                  <a:close/>
                </a:path>
              </a:pathLst>
            </a:custGeom>
            <a:blipFill>
              <a:blip r:embed="rId4"/>
              <a:stretch>
                <a:fillRect r="-35006"/>
              </a:stretch>
            </a:blipFill>
          </p:spPr>
        </p:sp>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8F8F8"/>
                </a:solidFill>
                <a:latin typeface="Canva Sans"/>
                <a:ea typeface="Canva Sans"/>
                <a:cs typeface="Canva Sans"/>
                <a:sym typeface="Canva Sans"/>
              </a:rPr>
              <a:t>25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418545" y="0"/>
            <a:ext cx="5385637" cy="10944960"/>
            <a:chOff x="0" y="0"/>
            <a:chExt cx="5001260" cy="10163810"/>
          </a:xfrm>
        </p:grpSpPr>
        <p:sp>
          <p:nvSpPr>
            <p:cNvPr id="3" name="Freeform 3"/>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sp>
        <p:sp>
          <p:nvSpPr>
            <p:cNvPr id="4" name="Freeform 4"/>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t="-893" b="-893"/>
              </a:stretch>
            </a:blipFill>
          </p:spPr>
        </p:sp>
      </p:grpSp>
      <p:sp>
        <p:nvSpPr>
          <p:cNvPr id="5" name="TextBox 5"/>
          <p:cNvSpPr txBox="1"/>
          <p:nvPr/>
        </p:nvSpPr>
        <p:spPr>
          <a:xfrm>
            <a:off x="1028700" y="1282686"/>
            <a:ext cx="9638877" cy="588199"/>
          </a:xfrm>
          <a:prstGeom prst="rect">
            <a:avLst/>
          </a:prstGeom>
        </p:spPr>
        <p:txBody>
          <a:bodyPr lIns="0" tIns="0" rIns="0" bIns="0" rtlCol="0" anchor="t">
            <a:spAutoFit/>
          </a:bodyPr>
          <a:lstStyle/>
          <a:p>
            <a:pPr algn="l">
              <a:lnSpc>
                <a:spcPts val="4743"/>
              </a:lnSpc>
            </a:pPr>
            <a:r>
              <a:rPr lang="en-US" sz="3621" b="1">
                <a:solidFill>
                  <a:srgbClr val="000000"/>
                </a:solidFill>
                <a:latin typeface="Nunito Sans Bold"/>
                <a:ea typeface="Nunito Sans Bold"/>
                <a:cs typeface="Nunito Sans Bold"/>
                <a:sym typeface="Nunito Sans Bold"/>
              </a:rPr>
              <a:t>CÓ NHỮNG NỘI DUNG SAU</a:t>
            </a:r>
          </a:p>
        </p:txBody>
      </p:sp>
      <p:sp>
        <p:nvSpPr>
          <p:cNvPr id="6" name="TextBox 6"/>
          <p:cNvSpPr txBox="1"/>
          <p:nvPr/>
        </p:nvSpPr>
        <p:spPr>
          <a:xfrm>
            <a:off x="1028700" y="2124019"/>
            <a:ext cx="7624950" cy="4909738"/>
          </a:xfrm>
          <a:prstGeom prst="rect">
            <a:avLst/>
          </a:prstGeom>
        </p:spPr>
        <p:txBody>
          <a:bodyPr lIns="0" tIns="0" rIns="0" bIns="0" rtlCol="0" anchor="t">
            <a:spAutoFit/>
          </a:bodyPr>
          <a:lstStyle/>
          <a:p>
            <a:pPr marL="546402" lvl="1" indent="-273201" algn="l">
              <a:lnSpc>
                <a:spcPts val="3543"/>
              </a:lnSpc>
              <a:buAutoNum type="arabicPeriod"/>
            </a:pPr>
            <a:r>
              <a:rPr lang="en-US" sz="2530">
                <a:solidFill>
                  <a:srgbClr val="000000"/>
                </a:solidFill>
                <a:latin typeface="Nunito Sans"/>
                <a:ea typeface="Nunito Sans"/>
                <a:cs typeface="Nunito Sans"/>
                <a:sym typeface="Nunito Sans"/>
              </a:rPr>
              <a:t>Giới thiệu bài toán.</a:t>
            </a:r>
          </a:p>
          <a:p>
            <a:pPr marL="546402" lvl="1" indent="-273201" algn="l">
              <a:lnSpc>
                <a:spcPts val="3543"/>
              </a:lnSpc>
              <a:buAutoNum type="arabicPeriod"/>
            </a:pPr>
            <a:r>
              <a:rPr lang="en-US" sz="2530">
                <a:solidFill>
                  <a:srgbClr val="000000"/>
                </a:solidFill>
                <a:latin typeface="Nunito Sans"/>
                <a:ea typeface="Nunito Sans"/>
                <a:cs typeface="Nunito Sans"/>
                <a:sym typeface="Nunito Sans"/>
              </a:rPr>
              <a:t> Một số nguyên tắc cần tuân thủ để viết các câu Q&amp;A    hiệu quả.</a:t>
            </a:r>
          </a:p>
          <a:p>
            <a:pPr marL="546402" lvl="1" indent="-273201" algn="l">
              <a:lnSpc>
                <a:spcPts val="3543"/>
              </a:lnSpc>
              <a:buAutoNum type="arabicPeriod"/>
            </a:pPr>
            <a:r>
              <a:rPr lang="en-US" sz="2530">
                <a:solidFill>
                  <a:srgbClr val="000000"/>
                </a:solidFill>
                <a:latin typeface="Nunito Sans"/>
                <a:ea typeface="Nunito Sans"/>
                <a:cs typeface="Nunito Sans"/>
                <a:sym typeface="Nunito Sans"/>
              </a:rPr>
              <a:t> Phân tích và xác định yêu cầu.</a:t>
            </a:r>
          </a:p>
          <a:p>
            <a:pPr marL="546402" lvl="1" indent="-273201" algn="l">
              <a:lnSpc>
                <a:spcPts val="3543"/>
              </a:lnSpc>
              <a:buAutoNum type="arabicPeriod"/>
            </a:pPr>
            <a:r>
              <a:rPr lang="en-US" sz="2530">
                <a:solidFill>
                  <a:srgbClr val="000000"/>
                </a:solidFill>
                <a:latin typeface="Nunito Sans"/>
                <a:ea typeface="Nunito Sans"/>
                <a:cs typeface="Nunito Sans"/>
                <a:sym typeface="Nunito Sans"/>
              </a:rPr>
              <a:t> Thiết kế kiến trúc và tổ chức CODE.</a:t>
            </a:r>
          </a:p>
          <a:p>
            <a:pPr marL="546402" lvl="1" indent="-273201" algn="just">
              <a:lnSpc>
                <a:spcPts val="3543"/>
              </a:lnSpc>
              <a:buAutoNum type="arabicPeriod"/>
            </a:pPr>
            <a:r>
              <a:rPr lang="en-US" sz="2530">
                <a:solidFill>
                  <a:srgbClr val="000000"/>
                </a:solidFill>
                <a:latin typeface="Nunito Sans"/>
                <a:ea typeface="Nunito Sans"/>
                <a:cs typeface="Nunito Sans"/>
                <a:sym typeface="Nunito Sans"/>
              </a:rPr>
              <a:t> Thiết kế cơ sở dữ liệu và sơ đồ ERD.</a:t>
            </a:r>
          </a:p>
          <a:p>
            <a:pPr marL="546402" lvl="1" indent="-273201" algn="just">
              <a:lnSpc>
                <a:spcPts val="3543"/>
              </a:lnSpc>
              <a:buAutoNum type="arabicPeriod"/>
            </a:pPr>
            <a:r>
              <a:rPr lang="en-US" sz="2530">
                <a:solidFill>
                  <a:srgbClr val="000000"/>
                </a:solidFill>
                <a:latin typeface="Nunito Sans"/>
                <a:ea typeface="Nunito Sans"/>
                <a:cs typeface="Nunito Sans"/>
                <a:sym typeface="Nunito Sans"/>
              </a:rPr>
              <a:t>Thiết kế giao diện.</a:t>
            </a:r>
          </a:p>
          <a:p>
            <a:pPr marL="546402" lvl="1" indent="-273201" algn="just">
              <a:lnSpc>
                <a:spcPts val="3543"/>
              </a:lnSpc>
              <a:buAutoNum type="arabicPeriod"/>
            </a:pPr>
            <a:r>
              <a:rPr lang="en-US" sz="2530">
                <a:solidFill>
                  <a:srgbClr val="000000"/>
                </a:solidFill>
                <a:latin typeface="Nunito Sans"/>
                <a:ea typeface="Nunito Sans"/>
                <a:cs typeface="Nunito Sans"/>
                <a:sym typeface="Nunito Sans"/>
              </a:rPr>
              <a:t>Kiểm thử.</a:t>
            </a:r>
          </a:p>
          <a:p>
            <a:pPr marL="546402" lvl="1" indent="-273201" algn="just">
              <a:lnSpc>
                <a:spcPts val="3543"/>
              </a:lnSpc>
              <a:buAutoNum type="arabicPeriod"/>
            </a:pPr>
            <a:r>
              <a:rPr lang="en-US" sz="2530">
                <a:solidFill>
                  <a:srgbClr val="000000"/>
                </a:solidFill>
                <a:latin typeface="Nunito Sans"/>
                <a:ea typeface="Nunito Sans"/>
                <a:cs typeface="Nunito Sans"/>
                <a:sym typeface="Nunito Sans"/>
              </a:rPr>
              <a:t>Kết luận.</a:t>
            </a:r>
          </a:p>
          <a:p>
            <a:pPr algn="just">
              <a:lnSpc>
                <a:spcPts val="3543"/>
              </a:lnSpc>
            </a:pPr>
            <a:endParaRPr lang="en-US" sz="2530">
              <a:solidFill>
                <a:srgbClr val="000000"/>
              </a:solidFill>
              <a:latin typeface="Nunito Sans"/>
              <a:ea typeface="Nunito Sans"/>
              <a:cs typeface="Nunito Sans"/>
              <a:sym typeface="Nunito Sans"/>
            </a:endParaRPr>
          </a:p>
          <a:p>
            <a:pPr algn="l">
              <a:lnSpc>
                <a:spcPts val="3543"/>
              </a:lnSpc>
              <a:spcBef>
                <a:spcPct val="0"/>
              </a:spcBef>
            </a:pPr>
            <a:endParaRPr lang="en-US" sz="2530">
              <a:solidFill>
                <a:srgbClr val="000000"/>
              </a:solidFill>
              <a:latin typeface="Nunito Sans"/>
              <a:ea typeface="Nunito Sans"/>
              <a:cs typeface="Nunito Sans"/>
              <a:sym typeface="Nunito Sans"/>
            </a:endParaRP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38807" y="1527356"/>
            <a:ext cx="9379377" cy="6956371"/>
            <a:chOff x="0" y="0"/>
            <a:chExt cx="13716000" cy="10172700"/>
          </a:xfrm>
        </p:grpSpPr>
        <p:sp>
          <p:nvSpPr>
            <p:cNvPr id="3" name="Freeform 3"/>
            <p:cNvSpPr/>
            <p:nvPr/>
          </p:nvSpPr>
          <p:spPr>
            <a:xfrm>
              <a:off x="0" y="0"/>
              <a:ext cx="13716000" cy="10172700"/>
            </a:xfrm>
            <a:custGeom>
              <a:avLst/>
              <a:gdLst/>
              <a:ahLst/>
              <a:cxnLst/>
              <a:rect l="l" t="t" r="r" b="b"/>
              <a:pathLst>
                <a:path w="13716000" h="10172700">
                  <a:moveTo>
                    <a:pt x="0" y="0"/>
                  </a:moveTo>
                  <a:lnTo>
                    <a:pt x="13716000" y="0"/>
                  </a:lnTo>
                  <a:lnTo>
                    <a:pt x="13716000" y="10172700"/>
                  </a:lnTo>
                  <a:lnTo>
                    <a:pt x="0" y="10172700"/>
                  </a:lnTo>
                  <a:close/>
                </a:path>
              </a:pathLst>
            </a:custGeom>
            <a:blipFill>
              <a:blip r:embed="rId2"/>
              <a:stretch>
                <a:fillRect t="-393" b="-393"/>
              </a:stretch>
            </a:blipFill>
          </p:spPr>
        </p:sp>
        <p:sp>
          <p:nvSpPr>
            <p:cNvPr id="4" name="Freeform 4"/>
            <p:cNvSpPr/>
            <p:nvPr/>
          </p:nvSpPr>
          <p:spPr>
            <a:xfrm>
              <a:off x="393700" y="615950"/>
              <a:ext cx="12941300" cy="9107742"/>
            </a:xfrm>
            <a:custGeom>
              <a:avLst/>
              <a:gdLst/>
              <a:ahLst/>
              <a:cxnLst/>
              <a:rect l="l" t="t" r="r" b="b"/>
              <a:pathLst>
                <a:path w="12941300" h="9107742">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l="-15164" r="-15164"/>
              </a:stretch>
            </a:blipFill>
          </p:spPr>
        </p:sp>
      </p:grpSp>
      <p:sp>
        <p:nvSpPr>
          <p:cNvPr id="5" name="TextBox 5"/>
          <p:cNvSpPr txBox="1"/>
          <p:nvPr/>
        </p:nvSpPr>
        <p:spPr>
          <a:xfrm>
            <a:off x="10457796" y="1527356"/>
            <a:ext cx="6801504" cy="774573"/>
          </a:xfrm>
          <a:prstGeom prst="rect">
            <a:avLst/>
          </a:prstGeom>
        </p:spPr>
        <p:txBody>
          <a:bodyPr lIns="0" tIns="0" rIns="0" bIns="0" rtlCol="0" anchor="t">
            <a:spAutoFit/>
          </a:bodyPr>
          <a:lstStyle/>
          <a:p>
            <a:pPr marL="1101090" lvl="1" indent="-550545" algn="l">
              <a:lnSpc>
                <a:spcPts val="6171"/>
              </a:lnSpc>
              <a:buAutoNum type="arabicPeriod"/>
            </a:pPr>
            <a:r>
              <a:rPr lang="en-US" sz="5100">
                <a:solidFill>
                  <a:srgbClr val="000000"/>
                </a:solidFill>
                <a:latin typeface="Nunito Sans"/>
                <a:ea typeface="Nunito Sans"/>
                <a:cs typeface="Nunito Sans"/>
                <a:sym typeface="Nunito Sans"/>
              </a:rPr>
              <a:t> Lời giới thiệu.</a:t>
            </a:r>
          </a:p>
        </p:txBody>
      </p:sp>
      <p:sp>
        <p:nvSpPr>
          <p:cNvPr id="6" name="TextBox 6"/>
          <p:cNvSpPr txBox="1"/>
          <p:nvPr/>
        </p:nvSpPr>
        <p:spPr>
          <a:xfrm>
            <a:off x="10256964" y="2724136"/>
            <a:ext cx="5857029" cy="5425440"/>
          </a:xfrm>
          <a:prstGeom prst="rect">
            <a:avLst/>
          </a:prstGeom>
        </p:spPr>
        <p:txBody>
          <a:bodyPr lIns="0" tIns="0" rIns="0" bIns="0" rtlCol="0" anchor="t">
            <a:spAutoFit/>
          </a:bodyPr>
          <a:lstStyle/>
          <a:p>
            <a:pPr algn="l">
              <a:lnSpc>
                <a:spcPts val="3359"/>
              </a:lnSpc>
              <a:spcBef>
                <a:spcPct val="0"/>
              </a:spcBef>
            </a:pPr>
            <a:r>
              <a:rPr lang="en-US" sz="2400">
                <a:solidFill>
                  <a:srgbClr val="000000"/>
                </a:solidFill>
                <a:latin typeface="Nunito Sans"/>
                <a:ea typeface="Nunito Sans"/>
                <a:cs typeface="Nunito Sans"/>
                <a:sym typeface="Nunito Sans"/>
              </a:rPr>
              <a:t>Dự án "Bán điện thoại di động" nhằm xây dựng một hệ thống thương mại điện tử, tập trung vào việc cung cấp các dịch vụ một cách thân thiện và an toàn cho người sử dụng. Hệ thống này được thiết kế với giao diện đẹp mắt, đáp ứng tốt trên nhiều thiết bị như di động, máy tính bàn, đảm bảo khả năng bán hàng và quản lý hiệu quả. Dự án sử dụng những công nghệ hiện đại như ASP.NET API để xây dựng backend và Angular cho frontend, kèm theo đó là Bootstrap Framework để tối ưu hoá giao diện.</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4450" y="917280"/>
            <a:ext cx="4159154" cy="8452439"/>
            <a:chOff x="0" y="0"/>
            <a:chExt cx="5001260" cy="10163810"/>
          </a:xfrm>
        </p:grpSpPr>
        <p:sp>
          <p:nvSpPr>
            <p:cNvPr id="3" name="Freeform 3"/>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sp>
        <p:sp>
          <p:nvSpPr>
            <p:cNvPr id="4" name="Freeform 4"/>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r="-51516"/>
              </a:stretch>
            </a:blipFill>
          </p:spPr>
        </p:sp>
      </p:grpSp>
      <p:grpSp>
        <p:nvGrpSpPr>
          <p:cNvPr id="5" name="Group 5"/>
          <p:cNvGrpSpPr/>
          <p:nvPr/>
        </p:nvGrpSpPr>
        <p:grpSpPr>
          <a:xfrm>
            <a:off x="6104792" y="2690932"/>
            <a:ext cx="10756904" cy="5845948"/>
            <a:chOff x="0" y="0"/>
            <a:chExt cx="23193845" cy="12604930"/>
          </a:xfrm>
        </p:grpSpPr>
        <p:sp>
          <p:nvSpPr>
            <p:cNvPr id="6" name="Freeform 6"/>
            <p:cNvSpPr/>
            <p:nvPr/>
          </p:nvSpPr>
          <p:spPr>
            <a:xfrm>
              <a:off x="0" y="0"/>
              <a:ext cx="23193846" cy="12604931"/>
            </a:xfrm>
            <a:custGeom>
              <a:avLst/>
              <a:gdLst/>
              <a:ahLst/>
              <a:cxnLst/>
              <a:rect l="l" t="t" r="r" b="b"/>
              <a:pathLst>
                <a:path w="23193846" h="12604931">
                  <a:moveTo>
                    <a:pt x="23069386" y="12604930"/>
                  </a:moveTo>
                  <a:lnTo>
                    <a:pt x="124460" y="12604930"/>
                  </a:lnTo>
                  <a:cubicBezTo>
                    <a:pt x="55880" y="12604930"/>
                    <a:pt x="0" y="12549050"/>
                    <a:pt x="0" y="12480470"/>
                  </a:cubicBezTo>
                  <a:lnTo>
                    <a:pt x="0" y="124460"/>
                  </a:lnTo>
                  <a:cubicBezTo>
                    <a:pt x="0" y="55880"/>
                    <a:pt x="55880" y="0"/>
                    <a:pt x="124460" y="0"/>
                  </a:cubicBezTo>
                  <a:lnTo>
                    <a:pt x="23069386" y="0"/>
                  </a:lnTo>
                  <a:cubicBezTo>
                    <a:pt x="23137966" y="0"/>
                    <a:pt x="23193846" y="55880"/>
                    <a:pt x="23193846" y="124460"/>
                  </a:cubicBezTo>
                  <a:lnTo>
                    <a:pt x="23193846" y="12480470"/>
                  </a:lnTo>
                  <a:cubicBezTo>
                    <a:pt x="23193846" y="12549050"/>
                    <a:pt x="23137966" y="12604931"/>
                    <a:pt x="23069386" y="12604931"/>
                  </a:cubicBezTo>
                  <a:close/>
                </a:path>
              </a:pathLst>
            </a:custGeom>
            <a:solidFill>
              <a:srgbClr val="521887"/>
            </a:solidFill>
          </p:spPr>
        </p:sp>
      </p:grpSp>
      <p:sp>
        <p:nvSpPr>
          <p:cNvPr id="7" name="TextBox 7"/>
          <p:cNvSpPr txBox="1"/>
          <p:nvPr/>
        </p:nvSpPr>
        <p:spPr>
          <a:xfrm>
            <a:off x="6651476" y="2953662"/>
            <a:ext cx="8855222" cy="4791154"/>
          </a:xfrm>
          <a:prstGeom prst="rect">
            <a:avLst/>
          </a:prstGeom>
        </p:spPr>
        <p:txBody>
          <a:bodyPr lIns="0" tIns="0" rIns="0" bIns="0" rtlCol="0" anchor="t">
            <a:spAutoFit/>
          </a:bodyPr>
          <a:lstStyle/>
          <a:p>
            <a:pPr algn="l">
              <a:lnSpc>
                <a:spcPts val="2765"/>
              </a:lnSpc>
              <a:spcBef>
                <a:spcPct val="0"/>
              </a:spcBef>
            </a:pPr>
            <a:r>
              <a:rPr lang="en-US" sz="1975">
                <a:solidFill>
                  <a:srgbClr val="F8F8F8"/>
                </a:solidFill>
                <a:latin typeface="Nunito Sans"/>
                <a:ea typeface="Nunito Sans"/>
                <a:cs typeface="Nunito Sans"/>
                <a:sym typeface="Nunito Sans"/>
              </a:rPr>
              <a:t>Yêu Cầu Chung</a:t>
            </a:r>
          </a:p>
          <a:p>
            <a:pPr marL="426556" lvl="1" indent="-213278" algn="l">
              <a:lnSpc>
                <a:spcPts val="2765"/>
              </a:lnSpc>
              <a:spcBef>
                <a:spcPct val="0"/>
              </a:spcBef>
              <a:buAutoNum type="arabicPeriod"/>
            </a:pPr>
            <a:r>
              <a:rPr lang="en-US" sz="1975">
                <a:solidFill>
                  <a:srgbClr val="F8F8F8"/>
                </a:solidFill>
                <a:latin typeface="Nunito Sans"/>
                <a:ea typeface="Nunito Sans"/>
                <a:cs typeface="Nunito Sans"/>
                <a:sym typeface="Nunito Sans"/>
              </a:rPr>
              <a:t>Hỗ trợ tối thiểu 3 nhóm người dùng (ROLE):</a:t>
            </a:r>
          </a:p>
          <a:p>
            <a:pPr marL="853112" lvl="2" indent="-284371" algn="l">
              <a:lnSpc>
                <a:spcPts val="2765"/>
              </a:lnSpc>
              <a:spcBef>
                <a:spcPct val="0"/>
              </a:spcBef>
              <a:buFont typeface="Arial"/>
              <a:buChar char="⚬"/>
            </a:pPr>
            <a:r>
              <a:rPr lang="en-US" sz="1975">
                <a:solidFill>
                  <a:srgbClr val="F8F8F8"/>
                </a:solidFill>
                <a:latin typeface="Nunito Sans"/>
                <a:ea typeface="Nunito Sans"/>
                <a:cs typeface="Nunito Sans"/>
                <a:sym typeface="Nunito Sans"/>
              </a:rPr>
              <a:t>Người chưa đăng nhập: Chỉ xem sản phẩm, không có quyền tương tác.</a:t>
            </a:r>
          </a:p>
          <a:p>
            <a:pPr marL="853112" lvl="2" indent="-284371" algn="l">
              <a:lnSpc>
                <a:spcPts val="2765"/>
              </a:lnSpc>
              <a:spcBef>
                <a:spcPct val="0"/>
              </a:spcBef>
              <a:buFont typeface="Arial"/>
              <a:buChar char="⚬"/>
            </a:pPr>
            <a:r>
              <a:rPr lang="en-US" sz="1975">
                <a:solidFill>
                  <a:srgbClr val="F8F8F8"/>
                </a:solidFill>
                <a:latin typeface="Nunito Sans"/>
                <a:ea typeface="Nunito Sans"/>
                <a:cs typeface="Nunito Sans"/>
                <a:sym typeface="Nunito Sans"/>
              </a:rPr>
              <a:t>Người dùng (đã đăng nhập): Thực hiện các chức năng như mua hàng, thanh toán.</a:t>
            </a:r>
          </a:p>
          <a:p>
            <a:pPr marL="853112" lvl="2" indent="-284371" algn="l">
              <a:lnSpc>
                <a:spcPts val="2765"/>
              </a:lnSpc>
              <a:spcBef>
                <a:spcPct val="0"/>
              </a:spcBef>
              <a:buFont typeface="Arial"/>
              <a:buChar char="⚬"/>
            </a:pPr>
            <a:r>
              <a:rPr lang="en-US" sz="1975">
                <a:solidFill>
                  <a:srgbClr val="F8F8F8"/>
                </a:solidFill>
                <a:latin typeface="Nunito Sans"/>
                <a:ea typeface="Nunito Sans"/>
                <a:cs typeface="Nunito Sans"/>
                <a:sym typeface="Nunito Sans"/>
              </a:rPr>
              <a:t>ADMIN: Quản trị tất cả người dùng, sản phẩm, đơn hàng.</a:t>
            </a:r>
          </a:p>
          <a:p>
            <a:pPr marL="426556" lvl="1" indent="-213278" algn="l">
              <a:lnSpc>
                <a:spcPts val="2765"/>
              </a:lnSpc>
              <a:spcBef>
                <a:spcPct val="0"/>
              </a:spcBef>
              <a:buAutoNum type="arabicPeriod"/>
            </a:pPr>
            <a:r>
              <a:rPr lang="en-US" sz="1975">
                <a:solidFill>
                  <a:srgbClr val="F8F8F8"/>
                </a:solidFill>
                <a:latin typeface="Nunito Sans"/>
                <a:ea typeface="Nunito Sans"/>
                <a:cs typeface="Nunito Sans"/>
                <a:sym typeface="Nunito Sans"/>
              </a:rPr>
              <a:t>Mật khẩu người dùng phải được mã hoá trước khi lưu.</a:t>
            </a:r>
          </a:p>
          <a:p>
            <a:pPr marL="426556" lvl="1" indent="-213278" algn="l">
              <a:lnSpc>
                <a:spcPts val="2765"/>
              </a:lnSpc>
              <a:spcBef>
                <a:spcPct val="0"/>
              </a:spcBef>
              <a:buAutoNum type="arabicPeriod"/>
            </a:pPr>
            <a:r>
              <a:rPr lang="en-US" sz="1975">
                <a:solidFill>
                  <a:srgbClr val="F8F8F8"/>
                </a:solidFill>
                <a:latin typeface="Nunito Sans"/>
                <a:ea typeface="Nunito Sans"/>
                <a:cs typeface="Nunito Sans"/>
                <a:sym typeface="Nunito Sans"/>
              </a:rPr>
              <a:t>Giao diện được thiết kế bằng Bootstrap CSS Framework, có thể sử dụng template dựa trên Bootstrap như "Ace Bootstrap Admin Template".</a:t>
            </a:r>
          </a:p>
          <a:p>
            <a:pPr marL="426556" lvl="1" indent="-213278" algn="l">
              <a:lnSpc>
                <a:spcPts val="2765"/>
              </a:lnSpc>
              <a:spcBef>
                <a:spcPct val="0"/>
              </a:spcBef>
              <a:buAutoNum type="arabicPeriod"/>
            </a:pPr>
            <a:r>
              <a:rPr lang="en-US" sz="1975">
                <a:solidFill>
                  <a:srgbClr val="F8F8F8"/>
                </a:solidFill>
                <a:latin typeface="Nunito Sans"/>
                <a:ea typeface="Nunito Sans"/>
                <a:cs typeface="Nunito Sans"/>
                <a:sym typeface="Nunito Sans"/>
              </a:rPr>
              <a:t>Công nghệ sử dụng:</a:t>
            </a:r>
          </a:p>
          <a:p>
            <a:pPr marL="853112" lvl="2" indent="-284371" algn="l">
              <a:lnSpc>
                <a:spcPts val="2765"/>
              </a:lnSpc>
              <a:spcBef>
                <a:spcPct val="0"/>
              </a:spcBef>
              <a:buFont typeface="Arial"/>
              <a:buChar char="⚬"/>
            </a:pPr>
            <a:r>
              <a:rPr lang="en-US" sz="1975">
                <a:solidFill>
                  <a:srgbClr val="F8F8F8"/>
                </a:solidFill>
                <a:latin typeface="Nunito Sans"/>
                <a:ea typeface="Nunito Sans"/>
                <a:cs typeface="Nunito Sans"/>
                <a:sym typeface="Nunito Sans"/>
              </a:rPr>
              <a:t>ASP.NET API: Xây dựng backend.</a:t>
            </a:r>
          </a:p>
          <a:p>
            <a:pPr marL="853112" lvl="2" indent="-284371" algn="l">
              <a:lnSpc>
                <a:spcPts val="2765"/>
              </a:lnSpc>
              <a:spcBef>
                <a:spcPct val="0"/>
              </a:spcBef>
              <a:buFont typeface="Arial"/>
              <a:buChar char="⚬"/>
            </a:pPr>
            <a:r>
              <a:rPr lang="en-US" sz="1975">
                <a:solidFill>
                  <a:srgbClr val="F8F8F8"/>
                </a:solidFill>
                <a:latin typeface="Nunito Sans"/>
                <a:ea typeface="Nunito Sans"/>
                <a:cs typeface="Nunito Sans"/>
                <a:sym typeface="Nunito Sans"/>
              </a:rPr>
              <a:t>Angular: Xây dựng giao diện frontend.</a:t>
            </a:r>
          </a:p>
          <a:p>
            <a:pPr marL="853112" lvl="2" indent="-284371" algn="l">
              <a:lnSpc>
                <a:spcPts val="2765"/>
              </a:lnSpc>
              <a:spcBef>
                <a:spcPct val="0"/>
              </a:spcBef>
              <a:buFont typeface="Arial"/>
              <a:buChar char="⚬"/>
            </a:pPr>
            <a:r>
              <a:rPr lang="en-US" sz="1975">
                <a:solidFill>
                  <a:srgbClr val="F8F8F8"/>
                </a:solidFill>
                <a:latin typeface="Nunito Sans"/>
                <a:ea typeface="Nunito Sans"/>
                <a:cs typeface="Nunito Sans"/>
                <a:sym typeface="Nunito Sans"/>
              </a:rPr>
              <a:t>Biểu đồ: Thư viện JavaScript như Chart.js hoặc D3.js.</a:t>
            </a:r>
          </a:p>
          <a:p>
            <a:pPr algn="l">
              <a:lnSpc>
                <a:spcPts val="2457"/>
              </a:lnSpc>
              <a:spcBef>
                <a:spcPct val="0"/>
              </a:spcBef>
            </a:pPr>
            <a:endParaRPr lang="en-US" sz="1975">
              <a:solidFill>
                <a:srgbClr val="F8F8F8"/>
              </a:solidFill>
              <a:latin typeface="Nunito Sans"/>
              <a:ea typeface="Nunito Sans"/>
              <a:cs typeface="Nunito Sans"/>
              <a:sym typeface="Nunito Sans"/>
            </a:endParaRPr>
          </a:p>
        </p:txBody>
      </p:sp>
      <p:sp>
        <p:nvSpPr>
          <p:cNvPr id="8" name="TextBox 8"/>
          <p:cNvSpPr txBox="1"/>
          <p:nvPr/>
        </p:nvSpPr>
        <p:spPr>
          <a:xfrm>
            <a:off x="6524043" y="904875"/>
            <a:ext cx="10735257" cy="1533827"/>
          </a:xfrm>
          <a:prstGeom prst="rect">
            <a:avLst/>
          </a:prstGeom>
        </p:spPr>
        <p:txBody>
          <a:bodyPr lIns="0" tIns="0" rIns="0" bIns="0" rtlCol="0" anchor="t">
            <a:spAutoFit/>
          </a:bodyPr>
          <a:lstStyle/>
          <a:p>
            <a:pPr algn="l">
              <a:lnSpc>
                <a:spcPts val="12350"/>
              </a:lnSpc>
            </a:pPr>
            <a:r>
              <a:rPr lang="en-US" sz="9286">
                <a:solidFill>
                  <a:srgbClr val="000000"/>
                </a:solidFill>
                <a:latin typeface="Nunito Sans Light"/>
                <a:ea typeface="Nunito Sans Light"/>
                <a:cs typeface="Nunito Sans Light"/>
                <a:sym typeface="Nunito Sans Light"/>
              </a:rPr>
              <a:t>1.2. Yêu cầu chung</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2188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709187" y="1028700"/>
            <a:ext cx="4159154" cy="8452439"/>
            <a:chOff x="0" y="0"/>
            <a:chExt cx="5001260" cy="10163810"/>
          </a:xfrm>
        </p:grpSpPr>
        <p:sp>
          <p:nvSpPr>
            <p:cNvPr id="3" name="Freeform 3"/>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sp>
        <p:sp>
          <p:nvSpPr>
            <p:cNvPr id="4" name="Freeform 4"/>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619" r="-19938"/>
              </a:stretch>
            </a:blipFill>
          </p:spPr>
        </p:sp>
      </p:grpSp>
      <p:sp>
        <p:nvSpPr>
          <p:cNvPr id="5" name="TextBox 5"/>
          <p:cNvSpPr txBox="1"/>
          <p:nvPr/>
        </p:nvSpPr>
        <p:spPr>
          <a:xfrm>
            <a:off x="9332220" y="950979"/>
            <a:ext cx="6001762" cy="882794"/>
          </a:xfrm>
          <a:prstGeom prst="rect">
            <a:avLst/>
          </a:prstGeom>
        </p:spPr>
        <p:txBody>
          <a:bodyPr lIns="0" tIns="0" rIns="0" bIns="0" rtlCol="0" anchor="t">
            <a:spAutoFit/>
          </a:bodyPr>
          <a:lstStyle/>
          <a:p>
            <a:pPr algn="l">
              <a:lnSpc>
                <a:spcPts val="7348"/>
              </a:lnSpc>
              <a:spcBef>
                <a:spcPct val="0"/>
              </a:spcBef>
            </a:pPr>
            <a:r>
              <a:rPr lang="en-US" sz="5249">
                <a:solidFill>
                  <a:srgbClr val="F8F8F8"/>
                </a:solidFill>
                <a:latin typeface="Nunito Sans"/>
                <a:ea typeface="Nunito Sans"/>
                <a:cs typeface="Nunito Sans"/>
                <a:sym typeface="Nunito Sans"/>
              </a:rPr>
              <a:t>1.3. Các chức năng.</a:t>
            </a:r>
          </a:p>
        </p:txBody>
      </p:sp>
      <p:sp>
        <p:nvSpPr>
          <p:cNvPr id="6" name="TextBox 6"/>
          <p:cNvSpPr txBox="1"/>
          <p:nvPr/>
        </p:nvSpPr>
        <p:spPr>
          <a:xfrm>
            <a:off x="9674780" y="2864509"/>
            <a:ext cx="5316643" cy="752595"/>
          </a:xfrm>
          <a:prstGeom prst="rect">
            <a:avLst/>
          </a:prstGeom>
        </p:spPr>
        <p:txBody>
          <a:bodyPr lIns="0" tIns="0" rIns="0" bIns="0" rtlCol="0" anchor="t">
            <a:spAutoFit/>
          </a:bodyPr>
          <a:lstStyle/>
          <a:p>
            <a:pPr algn="l">
              <a:lnSpc>
                <a:spcPts val="3037"/>
              </a:lnSpc>
            </a:pPr>
            <a:r>
              <a:rPr lang="en-US" sz="2169">
                <a:solidFill>
                  <a:srgbClr val="F8F8F8"/>
                </a:solidFill>
                <a:latin typeface="Nunito Sans"/>
                <a:ea typeface="Nunito Sans"/>
                <a:cs typeface="Nunito Sans"/>
                <a:sym typeface="Nunito Sans"/>
              </a:rPr>
              <a:t>2. Quản Lý Sản Phẩm</a:t>
            </a:r>
          </a:p>
          <a:p>
            <a:pPr algn="l">
              <a:lnSpc>
                <a:spcPts val="3037"/>
              </a:lnSpc>
              <a:spcBef>
                <a:spcPct val="0"/>
              </a:spcBef>
            </a:pPr>
            <a:endParaRPr lang="en-US" sz="2169">
              <a:solidFill>
                <a:srgbClr val="F8F8F8"/>
              </a:solidFill>
              <a:latin typeface="Nunito Sans"/>
              <a:ea typeface="Nunito Sans"/>
              <a:cs typeface="Nunito Sans"/>
              <a:sym typeface="Nunito Sans"/>
            </a:endParaRPr>
          </a:p>
        </p:txBody>
      </p:sp>
      <p:sp>
        <p:nvSpPr>
          <p:cNvPr id="7" name="TextBox 7"/>
          <p:cNvSpPr txBox="1"/>
          <p:nvPr/>
        </p:nvSpPr>
        <p:spPr>
          <a:xfrm>
            <a:off x="9674780" y="2300497"/>
            <a:ext cx="5316643" cy="372553"/>
          </a:xfrm>
          <a:prstGeom prst="rect">
            <a:avLst/>
          </a:prstGeom>
        </p:spPr>
        <p:txBody>
          <a:bodyPr lIns="0" tIns="0" rIns="0" bIns="0" rtlCol="0" anchor="t">
            <a:spAutoFit/>
          </a:bodyPr>
          <a:lstStyle/>
          <a:p>
            <a:pPr algn="l">
              <a:lnSpc>
                <a:spcPts val="3037"/>
              </a:lnSpc>
              <a:spcBef>
                <a:spcPct val="0"/>
              </a:spcBef>
            </a:pPr>
            <a:r>
              <a:rPr lang="en-US" sz="2169">
                <a:solidFill>
                  <a:srgbClr val="F8F8F8"/>
                </a:solidFill>
                <a:latin typeface="Nunito Sans"/>
                <a:ea typeface="Nunito Sans"/>
                <a:cs typeface="Nunito Sans"/>
                <a:sym typeface="Nunito Sans"/>
              </a:rPr>
              <a:t>1. Quản Lý Người Dùng</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6</a:t>
            </a:r>
          </a:p>
        </p:txBody>
      </p:sp>
      <p:sp>
        <p:nvSpPr>
          <p:cNvPr id="9" name="TextBox 9"/>
          <p:cNvSpPr txBox="1"/>
          <p:nvPr/>
        </p:nvSpPr>
        <p:spPr>
          <a:xfrm>
            <a:off x="9674780" y="3244551"/>
            <a:ext cx="5316643" cy="752595"/>
          </a:xfrm>
          <a:prstGeom prst="rect">
            <a:avLst/>
          </a:prstGeom>
        </p:spPr>
        <p:txBody>
          <a:bodyPr lIns="0" tIns="0" rIns="0" bIns="0" rtlCol="0" anchor="t">
            <a:spAutoFit/>
          </a:bodyPr>
          <a:lstStyle/>
          <a:p>
            <a:pPr algn="l">
              <a:lnSpc>
                <a:spcPts val="3037"/>
              </a:lnSpc>
            </a:pPr>
            <a:r>
              <a:rPr lang="en-US" sz="2169">
                <a:solidFill>
                  <a:srgbClr val="F8F8F8"/>
                </a:solidFill>
                <a:latin typeface="Nunito Sans"/>
                <a:ea typeface="Nunito Sans"/>
                <a:cs typeface="Nunito Sans"/>
                <a:sym typeface="Nunito Sans"/>
              </a:rPr>
              <a:t>3. Giỏ Hàng và Thanh Toán</a:t>
            </a:r>
          </a:p>
          <a:p>
            <a:pPr algn="l">
              <a:lnSpc>
                <a:spcPts val="3037"/>
              </a:lnSpc>
              <a:spcBef>
                <a:spcPct val="0"/>
              </a:spcBef>
            </a:pPr>
            <a:endParaRPr lang="en-US" sz="2169">
              <a:solidFill>
                <a:srgbClr val="F8F8F8"/>
              </a:solidFill>
              <a:latin typeface="Nunito Sans"/>
              <a:ea typeface="Nunito Sans"/>
              <a:cs typeface="Nunito Sans"/>
              <a:sym typeface="Nunito Sans"/>
            </a:endParaRPr>
          </a:p>
        </p:txBody>
      </p:sp>
      <p:sp>
        <p:nvSpPr>
          <p:cNvPr id="10" name="TextBox 10"/>
          <p:cNvSpPr txBox="1"/>
          <p:nvPr/>
        </p:nvSpPr>
        <p:spPr>
          <a:xfrm>
            <a:off x="9674780" y="3624592"/>
            <a:ext cx="5316643" cy="372553"/>
          </a:xfrm>
          <a:prstGeom prst="rect">
            <a:avLst/>
          </a:prstGeom>
        </p:spPr>
        <p:txBody>
          <a:bodyPr lIns="0" tIns="0" rIns="0" bIns="0" rtlCol="0" anchor="t">
            <a:spAutoFit/>
          </a:bodyPr>
          <a:lstStyle/>
          <a:p>
            <a:pPr algn="l">
              <a:lnSpc>
                <a:spcPts val="3037"/>
              </a:lnSpc>
              <a:spcBef>
                <a:spcPct val="0"/>
              </a:spcBef>
            </a:pPr>
            <a:r>
              <a:rPr lang="en-US" sz="2169">
                <a:solidFill>
                  <a:srgbClr val="F8F8F8"/>
                </a:solidFill>
                <a:latin typeface="Nunito Sans"/>
                <a:ea typeface="Nunito Sans"/>
                <a:cs typeface="Nunito Sans"/>
                <a:sym typeface="Nunito Sans"/>
              </a:rPr>
              <a:t>4. Tài Khoản Người Dùng</a:t>
            </a:r>
          </a:p>
        </p:txBody>
      </p:sp>
      <p:sp>
        <p:nvSpPr>
          <p:cNvPr id="11" name="TextBox 11"/>
          <p:cNvSpPr txBox="1"/>
          <p:nvPr/>
        </p:nvSpPr>
        <p:spPr>
          <a:xfrm>
            <a:off x="9674780" y="4006670"/>
            <a:ext cx="5316643" cy="372553"/>
          </a:xfrm>
          <a:prstGeom prst="rect">
            <a:avLst/>
          </a:prstGeom>
        </p:spPr>
        <p:txBody>
          <a:bodyPr lIns="0" tIns="0" rIns="0" bIns="0" rtlCol="0" anchor="t">
            <a:spAutoFit/>
          </a:bodyPr>
          <a:lstStyle/>
          <a:p>
            <a:pPr algn="l">
              <a:lnSpc>
                <a:spcPts val="3037"/>
              </a:lnSpc>
              <a:spcBef>
                <a:spcPct val="0"/>
              </a:spcBef>
            </a:pPr>
            <a:r>
              <a:rPr lang="en-US" sz="2169">
                <a:solidFill>
                  <a:srgbClr val="F8F8F8"/>
                </a:solidFill>
                <a:latin typeface="Nunito Sans"/>
                <a:ea typeface="Nunito Sans"/>
                <a:cs typeface="Nunito Sans"/>
                <a:sym typeface="Nunito Sans"/>
              </a:rPr>
              <a:t>5. Đánh Giá và Bình Luận Sản Phẩm</a:t>
            </a:r>
          </a:p>
        </p:txBody>
      </p:sp>
      <p:sp>
        <p:nvSpPr>
          <p:cNvPr id="12" name="TextBox 12"/>
          <p:cNvSpPr txBox="1"/>
          <p:nvPr/>
        </p:nvSpPr>
        <p:spPr>
          <a:xfrm>
            <a:off x="9674780" y="4411962"/>
            <a:ext cx="5316643" cy="372553"/>
          </a:xfrm>
          <a:prstGeom prst="rect">
            <a:avLst/>
          </a:prstGeom>
        </p:spPr>
        <p:txBody>
          <a:bodyPr lIns="0" tIns="0" rIns="0" bIns="0" rtlCol="0" anchor="t">
            <a:spAutoFit/>
          </a:bodyPr>
          <a:lstStyle/>
          <a:p>
            <a:pPr algn="l">
              <a:lnSpc>
                <a:spcPts val="3037"/>
              </a:lnSpc>
              <a:spcBef>
                <a:spcPct val="0"/>
              </a:spcBef>
            </a:pPr>
            <a:r>
              <a:rPr lang="en-US" sz="2169">
                <a:solidFill>
                  <a:srgbClr val="F8F8F8"/>
                </a:solidFill>
                <a:latin typeface="Nunito Sans"/>
                <a:ea typeface="Nunito Sans"/>
                <a:cs typeface="Nunito Sans"/>
                <a:sym typeface="Nunito Sans"/>
              </a:rPr>
              <a:t>6. Quản Lý Đơn Hàng</a:t>
            </a:r>
          </a:p>
        </p:txBody>
      </p:sp>
      <p:sp>
        <p:nvSpPr>
          <p:cNvPr id="13" name="TextBox 13"/>
          <p:cNvSpPr txBox="1"/>
          <p:nvPr/>
        </p:nvSpPr>
        <p:spPr>
          <a:xfrm>
            <a:off x="9674780" y="4813090"/>
            <a:ext cx="5316643" cy="372553"/>
          </a:xfrm>
          <a:prstGeom prst="rect">
            <a:avLst/>
          </a:prstGeom>
        </p:spPr>
        <p:txBody>
          <a:bodyPr lIns="0" tIns="0" rIns="0" bIns="0" rtlCol="0" anchor="t">
            <a:spAutoFit/>
          </a:bodyPr>
          <a:lstStyle/>
          <a:p>
            <a:pPr algn="l">
              <a:lnSpc>
                <a:spcPts val="3037"/>
              </a:lnSpc>
              <a:spcBef>
                <a:spcPct val="0"/>
              </a:spcBef>
            </a:pPr>
            <a:r>
              <a:rPr lang="en-US" sz="2169">
                <a:solidFill>
                  <a:srgbClr val="F8F8F8"/>
                </a:solidFill>
                <a:latin typeface="Nunito Sans"/>
                <a:ea typeface="Nunito Sans"/>
                <a:cs typeface="Nunito Sans"/>
                <a:sym typeface="Nunito Sans"/>
              </a:rPr>
              <a:t>7. Quản Lý Thương Hiệu</a:t>
            </a:r>
          </a:p>
        </p:txBody>
      </p:sp>
      <p:sp>
        <p:nvSpPr>
          <p:cNvPr id="14" name="TextBox 14"/>
          <p:cNvSpPr txBox="1"/>
          <p:nvPr/>
        </p:nvSpPr>
        <p:spPr>
          <a:xfrm>
            <a:off x="9674780" y="5195169"/>
            <a:ext cx="5316643" cy="372553"/>
          </a:xfrm>
          <a:prstGeom prst="rect">
            <a:avLst/>
          </a:prstGeom>
        </p:spPr>
        <p:txBody>
          <a:bodyPr lIns="0" tIns="0" rIns="0" bIns="0" rtlCol="0" anchor="t">
            <a:spAutoFit/>
          </a:bodyPr>
          <a:lstStyle/>
          <a:p>
            <a:pPr algn="l">
              <a:lnSpc>
                <a:spcPts val="3037"/>
              </a:lnSpc>
              <a:spcBef>
                <a:spcPct val="0"/>
              </a:spcBef>
            </a:pPr>
            <a:r>
              <a:rPr lang="en-US" sz="2169">
                <a:solidFill>
                  <a:srgbClr val="F8F8F8"/>
                </a:solidFill>
                <a:latin typeface="Nunito Sans"/>
                <a:ea typeface="Nunito Sans"/>
                <a:cs typeface="Nunito Sans"/>
                <a:sym typeface="Nunito Sans"/>
              </a:rPr>
              <a:t>8. Báo Cáo và Thống Kê</a:t>
            </a:r>
          </a:p>
        </p:txBody>
      </p:sp>
      <p:sp>
        <p:nvSpPr>
          <p:cNvPr id="15" name="TextBox 15"/>
          <p:cNvSpPr txBox="1"/>
          <p:nvPr/>
        </p:nvSpPr>
        <p:spPr>
          <a:xfrm>
            <a:off x="9674780" y="5596297"/>
            <a:ext cx="5316643" cy="372553"/>
          </a:xfrm>
          <a:prstGeom prst="rect">
            <a:avLst/>
          </a:prstGeom>
        </p:spPr>
        <p:txBody>
          <a:bodyPr lIns="0" tIns="0" rIns="0" bIns="0" rtlCol="0" anchor="t">
            <a:spAutoFit/>
          </a:bodyPr>
          <a:lstStyle/>
          <a:p>
            <a:pPr algn="l">
              <a:lnSpc>
                <a:spcPts val="3037"/>
              </a:lnSpc>
              <a:spcBef>
                <a:spcPct val="0"/>
              </a:spcBef>
            </a:pPr>
            <a:r>
              <a:rPr lang="en-US" sz="2169">
                <a:solidFill>
                  <a:srgbClr val="F8F8F8"/>
                </a:solidFill>
                <a:latin typeface="Nunito Sans"/>
                <a:ea typeface="Nunito Sans"/>
                <a:cs typeface="Nunito Sans"/>
                <a:sym typeface="Nunito Sans"/>
              </a:rPr>
              <a:t>9. Hỗ Trợ Khách Hàng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E6DF7"/>
        </a:solidFill>
        <a:effectLst/>
      </p:bgPr>
    </p:bg>
    <p:spTree>
      <p:nvGrpSpPr>
        <p:cNvPr id="1" name=""/>
        <p:cNvGrpSpPr/>
        <p:nvPr/>
      </p:nvGrpSpPr>
      <p:grpSpPr>
        <a:xfrm>
          <a:off x="0" y="0"/>
          <a:ext cx="0" cy="0"/>
          <a:chOff x="0" y="0"/>
          <a:chExt cx="0" cy="0"/>
        </a:xfrm>
      </p:grpSpPr>
      <p:sp>
        <p:nvSpPr>
          <p:cNvPr id="2" name="Freeform 2"/>
          <p:cNvSpPr/>
          <p:nvPr/>
        </p:nvSpPr>
        <p:spPr>
          <a:xfrm>
            <a:off x="184455" y="-321340"/>
            <a:ext cx="4958819" cy="10287000"/>
          </a:xfrm>
          <a:custGeom>
            <a:avLst/>
            <a:gdLst/>
            <a:ahLst/>
            <a:cxnLst/>
            <a:rect l="l" t="t" r="r" b="b"/>
            <a:pathLst>
              <a:path w="4958819" h="10287000">
                <a:moveTo>
                  <a:pt x="0" y="0"/>
                </a:moveTo>
                <a:lnTo>
                  <a:pt x="4958819" y="0"/>
                </a:lnTo>
                <a:lnTo>
                  <a:pt x="4958819" y="10287000"/>
                </a:lnTo>
                <a:lnTo>
                  <a:pt x="0" y="10287000"/>
                </a:lnTo>
                <a:lnTo>
                  <a:pt x="0" y="0"/>
                </a:lnTo>
                <a:close/>
              </a:path>
            </a:pathLst>
          </a:custGeom>
          <a:blipFill>
            <a:blip r:embed="rId2"/>
            <a:stretch>
              <a:fillRect l="-75164" r="-136203"/>
            </a:stretch>
          </a:blipFill>
        </p:spPr>
      </p:sp>
      <p:sp>
        <p:nvSpPr>
          <p:cNvPr id="3" name="Freeform 3"/>
          <p:cNvSpPr/>
          <p:nvPr/>
        </p:nvSpPr>
        <p:spPr>
          <a:xfrm>
            <a:off x="5247266" y="2731566"/>
            <a:ext cx="13023797" cy="5663973"/>
          </a:xfrm>
          <a:custGeom>
            <a:avLst/>
            <a:gdLst/>
            <a:ahLst/>
            <a:cxnLst/>
            <a:rect l="l" t="t" r="r" b="b"/>
            <a:pathLst>
              <a:path w="13023797" h="5663973">
                <a:moveTo>
                  <a:pt x="0" y="0"/>
                </a:moveTo>
                <a:lnTo>
                  <a:pt x="13023797" y="0"/>
                </a:lnTo>
                <a:lnTo>
                  <a:pt x="13023797" y="5663973"/>
                </a:lnTo>
                <a:lnTo>
                  <a:pt x="0" y="5663973"/>
                </a:lnTo>
                <a:lnTo>
                  <a:pt x="0" y="0"/>
                </a:lnTo>
                <a:close/>
              </a:path>
            </a:pathLst>
          </a:custGeom>
          <a:blipFill>
            <a:blip r:embed="rId3"/>
            <a:stretch>
              <a:fillRect/>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8F8F8"/>
                </a:solidFill>
                <a:latin typeface="Canva Sans"/>
                <a:ea typeface="Canva Sans"/>
                <a:cs typeface="Canva Sans"/>
                <a:sym typeface="Canva Sans"/>
              </a:rPr>
              <a:t>7</a:t>
            </a:r>
          </a:p>
        </p:txBody>
      </p:sp>
      <p:sp>
        <p:nvSpPr>
          <p:cNvPr id="5" name="TextBox 5"/>
          <p:cNvSpPr txBox="1"/>
          <p:nvPr/>
        </p:nvSpPr>
        <p:spPr>
          <a:xfrm>
            <a:off x="5466295" y="83820"/>
            <a:ext cx="12585739" cy="1784986"/>
          </a:xfrm>
          <a:prstGeom prst="rect">
            <a:avLst/>
          </a:prstGeom>
        </p:spPr>
        <p:txBody>
          <a:bodyPr lIns="0" tIns="0" rIns="0" bIns="0" rtlCol="0" anchor="t">
            <a:spAutoFit/>
          </a:bodyPr>
          <a:lstStyle/>
          <a:p>
            <a:pPr algn="ctr">
              <a:lnSpc>
                <a:spcPts val="7139"/>
              </a:lnSpc>
              <a:spcBef>
                <a:spcPct val="0"/>
              </a:spcBef>
            </a:pPr>
            <a:r>
              <a:rPr lang="en-US" sz="5099">
                <a:solidFill>
                  <a:srgbClr val="F8F8F8"/>
                </a:solidFill>
                <a:latin typeface="Nunito Sans"/>
                <a:ea typeface="Nunito Sans"/>
                <a:cs typeface="Nunito Sans"/>
                <a:sym typeface="Nunito Sans"/>
              </a:rPr>
              <a:t>2.1. Một số nguyên tắc cần tuân thủ để viết các câu Q&amp;A hiệu quả.</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E6DF7"/>
        </a:solidFill>
        <a:effectLst/>
      </p:bgPr>
    </p:bg>
    <p:spTree>
      <p:nvGrpSpPr>
        <p:cNvPr id="1" name=""/>
        <p:cNvGrpSpPr/>
        <p:nvPr/>
      </p:nvGrpSpPr>
      <p:grpSpPr>
        <a:xfrm>
          <a:off x="0" y="0"/>
          <a:ext cx="0" cy="0"/>
          <a:chOff x="0" y="0"/>
          <a:chExt cx="0" cy="0"/>
        </a:xfrm>
      </p:grpSpPr>
      <p:sp>
        <p:nvSpPr>
          <p:cNvPr id="2" name="Freeform 2"/>
          <p:cNvSpPr/>
          <p:nvPr/>
        </p:nvSpPr>
        <p:spPr>
          <a:xfrm>
            <a:off x="-124330" y="-342900"/>
            <a:ext cx="7703067" cy="10287000"/>
          </a:xfrm>
          <a:custGeom>
            <a:avLst/>
            <a:gdLst/>
            <a:ahLst/>
            <a:cxnLst/>
            <a:rect l="l" t="t" r="r" b="b"/>
            <a:pathLst>
              <a:path w="7703067" h="10287000">
                <a:moveTo>
                  <a:pt x="0" y="0"/>
                </a:moveTo>
                <a:lnTo>
                  <a:pt x="7703067" y="0"/>
                </a:lnTo>
                <a:lnTo>
                  <a:pt x="7703067" y="10287000"/>
                </a:lnTo>
                <a:lnTo>
                  <a:pt x="0" y="10287000"/>
                </a:lnTo>
                <a:lnTo>
                  <a:pt x="0" y="0"/>
                </a:lnTo>
                <a:close/>
              </a:path>
            </a:pathLst>
          </a:custGeom>
          <a:blipFill>
            <a:blip r:embed="rId2"/>
            <a:stretch>
              <a:fillRect l="-88131" r="-56699"/>
            </a:stretch>
          </a:blipFill>
        </p:spPr>
      </p:sp>
      <p:sp>
        <p:nvSpPr>
          <p:cNvPr id="3" name="Freeform 3"/>
          <p:cNvSpPr/>
          <p:nvPr/>
        </p:nvSpPr>
        <p:spPr>
          <a:xfrm>
            <a:off x="7780067" y="2326699"/>
            <a:ext cx="10473297" cy="4404847"/>
          </a:xfrm>
          <a:custGeom>
            <a:avLst/>
            <a:gdLst/>
            <a:ahLst/>
            <a:cxnLst/>
            <a:rect l="l" t="t" r="r" b="b"/>
            <a:pathLst>
              <a:path w="10473297" h="4404847">
                <a:moveTo>
                  <a:pt x="0" y="0"/>
                </a:moveTo>
                <a:lnTo>
                  <a:pt x="10473297" y="0"/>
                </a:lnTo>
                <a:lnTo>
                  <a:pt x="10473297" y="4404847"/>
                </a:lnTo>
                <a:lnTo>
                  <a:pt x="0" y="4404847"/>
                </a:lnTo>
                <a:lnTo>
                  <a:pt x="0" y="0"/>
                </a:lnTo>
                <a:close/>
              </a:path>
            </a:pathLst>
          </a:custGeom>
          <a:blipFill>
            <a:blip r:embed="rId3"/>
            <a:stretch>
              <a:fillRect/>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8F8F8"/>
                </a:solidFill>
                <a:latin typeface="Canva Sans"/>
                <a:ea typeface="Canva Sans"/>
                <a:cs typeface="Canva Sans"/>
                <a:sym typeface="Canva Sans"/>
              </a:rPr>
              <a:t>8</a:t>
            </a:r>
          </a:p>
        </p:txBody>
      </p:sp>
      <p:sp>
        <p:nvSpPr>
          <p:cNvPr id="5" name="TextBox 5"/>
          <p:cNvSpPr txBox="1"/>
          <p:nvPr/>
        </p:nvSpPr>
        <p:spPr>
          <a:xfrm>
            <a:off x="7578737" y="83820"/>
            <a:ext cx="10473297" cy="1784986"/>
          </a:xfrm>
          <a:prstGeom prst="rect">
            <a:avLst/>
          </a:prstGeom>
        </p:spPr>
        <p:txBody>
          <a:bodyPr wrap="square" lIns="0" tIns="0" rIns="0" bIns="0" rtlCol="0" anchor="t">
            <a:spAutoFit/>
          </a:bodyPr>
          <a:lstStyle/>
          <a:p>
            <a:pPr algn="ctr">
              <a:lnSpc>
                <a:spcPts val="7139"/>
              </a:lnSpc>
              <a:spcBef>
                <a:spcPct val="0"/>
              </a:spcBef>
            </a:pPr>
            <a:r>
              <a:rPr lang="en-US" sz="5099">
                <a:solidFill>
                  <a:srgbClr val="F8F8F8"/>
                </a:solidFill>
                <a:latin typeface="Nunito Sans"/>
                <a:ea typeface="Nunito Sans"/>
                <a:cs typeface="Nunito Sans"/>
                <a:sym typeface="Nunito Sans"/>
              </a:rPr>
              <a:t>2.1. Một số nguyên tắc cần tuân thủ để viết các câu Q&amp;A hiệu quả.</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E6DF7"/>
        </a:solidFill>
        <a:effectLst/>
      </p:bgPr>
    </p:bg>
    <p:spTree>
      <p:nvGrpSpPr>
        <p:cNvPr id="1" name=""/>
        <p:cNvGrpSpPr/>
        <p:nvPr/>
      </p:nvGrpSpPr>
      <p:grpSpPr>
        <a:xfrm>
          <a:off x="0" y="0"/>
          <a:ext cx="0" cy="0"/>
          <a:chOff x="0" y="0"/>
          <a:chExt cx="0" cy="0"/>
        </a:xfrm>
      </p:grpSpPr>
      <p:grpSp>
        <p:nvGrpSpPr>
          <p:cNvPr id="2" name="Group 2"/>
          <p:cNvGrpSpPr/>
          <p:nvPr/>
        </p:nvGrpSpPr>
        <p:grpSpPr>
          <a:xfrm>
            <a:off x="38100" y="2549062"/>
            <a:ext cx="19273375" cy="8052842"/>
            <a:chOff x="0" y="0"/>
            <a:chExt cx="41640705" cy="17398407"/>
          </a:xfrm>
        </p:grpSpPr>
        <p:sp>
          <p:nvSpPr>
            <p:cNvPr id="3" name="Freeform 3"/>
            <p:cNvSpPr/>
            <p:nvPr/>
          </p:nvSpPr>
          <p:spPr>
            <a:xfrm>
              <a:off x="0" y="0"/>
              <a:ext cx="41640705" cy="17398408"/>
            </a:xfrm>
            <a:custGeom>
              <a:avLst/>
              <a:gdLst/>
              <a:ahLst/>
              <a:cxnLst/>
              <a:rect l="l" t="t" r="r" b="b"/>
              <a:pathLst>
                <a:path w="41640705" h="17398408">
                  <a:moveTo>
                    <a:pt x="41516244" y="17398408"/>
                  </a:moveTo>
                  <a:lnTo>
                    <a:pt x="124460" y="17398408"/>
                  </a:lnTo>
                  <a:cubicBezTo>
                    <a:pt x="55880" y="17398408"/>
                    <a:pt x="0" y="17342527"/>
                    <a:pt x="0" y="17273947"/>
                  </a:cubicBezTo>
                  <a:lnTo>
                    <a:pt x="0" y="124460"/>
                  </a:lnTo>
                  <a:cubicBezTo>
                    <a:pt x="0" y="55880"/>
                    <a:pt x="55880" y="0"/>
                    <a:pt x="124460" y="0"/>
                  </a:cubicBezTo>
                  <a:lnTo>
                    <a:pt x="41516244" y="0"/>
                  </a:lnTo>
                  <a:cubicBezTo>
                    <a:pt x="41584826" y="0"/>
                    <a:pt x="41640705" y="55880"/>
                    <a:pt x="41640705" y="124460"/>
                  </a:cubicBezTo>
                  <a:lnTo>
                    <a:pt x="41640705" y="17273947"/>
                  </a:lnTo>
                  <a:cubicBezTo>
                    <a:pt x="41640705" y="17342527"/>
                    <a:pt x="41584826" y="17398408"/>
                    <a:pt x="41516244" y="17398408"/>
                  </a:cubicBezTo>
                  <a:close/>
                </a:path>
              </a:pathLst>
            </a:custGeom>
            <a:solidFill>
              <a:srgbClr val="F8F8F8"/>
            </a:solidFill>
          </p:spPr>
        </p:sp>
      </p:grpSp>
      <p:sp>
        <p:nvSpPr>
          <p:cNvPr id="4" name="TextBox 4"/>
          <p:cNvSpPr txBox="1"/>
          <p:nvPr/>
        </p:nvSpPr>
        <p:spPr>
          <a:xfrm>
            <a:off x="447402" y="129542"/>
            <a:ext cx="17163246" cy="1222147"/>
          </a:xfrm>
          <a:prstGeom prst="rect">
            <a:avLst/>
          </a:prstGeom>
        </p:spPr>
        <p:txBody>
          <a:bodyPr lIns="0" tIns="0" rIns="0" bIns="0" rtlCol="0" anchor="t">
            <a:spAutoFit/>
          </a:bodyPr>
          <a:lstStyle/>
          <a:p>
            <a:pPr algn="l">
              <a:lnSpc>
                <a:spcPts val="10080"/>
              </a:lnSpc>
              <a:spcBef>
                <a:spcPct val="0"/>
              </a:spcBef>
            </a:pPr>
            <a:r>
              <a:rPr lang="en-US" sz="7200">
                <a:solidFill>
                  <a:srgbClr val="F8F8F8"/>
                </a:solidFill>
                <a:latin typeface="Nunito Sans"/>
                <a:ea typeface="Nunito Sans"/>
                <a:cs typeface="Nunito Sans"/>
                <a:sym typeface="Nunito Sans"/>
              </a:rPr>
              <a:t> 3.PHÂN TÍCH VÀ XÁC ĐỊNH YÊU CẦU.</a:t>
            </a:r>
          </a:p>
        </p:txBody>
      </p:sp>
      <p:grpSp>
        <p:nvGrpSpPr>
          <p:cNvPr id="5" name="Group 5"/>
          <p:cNvGrpSpPr>
            <a:grpSpLocks noChangeAspect="1"/>
          </p:cNvGrpSpPr>
          <p:nvPr/>
        </p:nvGrpSpPr>
        <p:grpSpPr>
          <a:xfrm>
            <a:off x="14445775" y="6575483"/>
            <a:ext cx="2976759" cy="6049519"/>
            <a:chOff x="0" y="0"/>
            <a:chExt cx="5001260" cy="10163810"/>
          </a:xfrm>
        </p:grpSpPr>
        <p:sp>
          <p:nvSpPr>
            <p:cNvPr id="6"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sp>
        <p:sp>
          <p:nvSpPr>
            <p:cNvPr id="7" name="Freeform 7"/>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66965" r="-66965"/>
              </a:stretch>
            </a:blipFill>
          </p:spPr>
        </p:sp>
      </p:grpSp>
      <p:sp>
        <p:nvSpPr>
          <p:cNvPr id="8" name="Freeform 8"/>
          <p:cNvSpPr/>
          <p:nvPr/>
        </p:nvSpPr>
        <p:spPr>
          <a:xfrm>
            <a:off x="9991523" y="3144648"/>
            <a:ext cx="7804581" cy="3430835"/>
          </a:xfrm>
          <a:custGeom>
            <a:avLst/>
            <a:gdLst/>
            <a:ahLst/>
            <a:cxnLst/>
            <a:rect l="l" t="t" r="r" b="b"/>
            <a:pathLst>
              <a:path w="7804581" h="3430835">
                <a:moveTo>
                  <a:pt x="0" y="0"/>
                </a:moveTo>
                <a:lnTo>
                  <a:pt x="7804581" y="0"/>
                </a:lnTo>
                <a:lnTo>
                  <a:pt x="7804581" y="3430835"/>
                </a:lnTo>
                <a:lnTo>
                  <a:pt x="0" y="3430835"/>
                </a:lnTo>
                <a:lnTo>
                  <a:pt x="0" y="0"/>
                </a:lnTo>
                <a:close/>
              </a:path>
            </a:pathLst>
          </a:custGeom>
          <a:blipFill>
            <a:blip r:embed="rId4"/>
            <a:stretch>
              <a:fillRect/>
            </a:stretch>
          </a:blipFill>
        </p:spPr>
      </p:sp>
      <p:sp>
        <p:nvSpPr>
          <p:cNvPr id="9" name="TextBox 9"/>
          <p:cNvSpPr txBox="1"/>
          <p:nvPr/>
        </p:nvSpPr>
        <p:spPr>
          <a:xfrm>
            <a:off x="447402" y="3386695"/>
            <a:ext cx="8765928" cy="5871605"/>
          </a:xfrm>
          <a:prstGeom prst="rect">
            <a:avLst/>
          </a:prstGeom>
        </p:spPr>
        <p:txBody>
          <a:bodyPr lIns="0" tIns="0" rIns="0" bIns="0" rtlCol="0" anchor="t">
            <a:spAutoFit/>
          </a:bodyPr>
          <a:lstStyle/>
          <a:p>
            <a:pPr algn="l">
              <a:lnSpc>
                <a:spcPts val="3674"/>
              </a:lnSpc>
              <a:spcBef>
                <a:spcPct val="0"/>
              </a:spcBef>
            </a:pPr>
            <a:r>
              <a:rPr lang="en-US" sz="2624">
                <a:solidFill>
                  <a:srgbClr val="000000"/>
                </a:solidFill>
                <a:latin typeface="Nunito Sans"/>
                <a:ea typeface="Nunito Sans"/>
                <a:cs typeface="Nunito Sans"/>
                <a:sym typeface="Nunito Sans"/>
              </a:rPr>
              <a:t>Các chức năng chính của hệ thống bao gồm:</a:t>
            </a:r>
          </a:p>
          <a:p>
            <a:pPr marL="566636" lvl="1" indent="-283318" algn="l">
              <a:lnSpc>
                <a:spcPts val="3674"/>
              </a:lnSpc>
              <a:spcBef>
                <a:spcPct val="0"/>
              </a:spcBef>
              <a:buFont typeface="Arial"/>
              <a:buChar char="•"/>
            </a:pPr>
            <a:r>
              <a:rPr lang="en-US" sz="2624">
                <a:solidFill>
                  <a:srgbClr val="000000"/>
                </a:solidFill>
                <a:latin typeface="Nunito Sans"/>
                <a:ea typeface="Nunito Sans"/>
                <a:cs typeface="Nunito Sans"/>
                <a:sym typeface="Nunito Sans"/>
              </a:rPr>
              <a:t>Quản lý tài khoản người dùng (tìm kiếm, tạo, cập nhật, xóa).</a:t>
            </a:r>
          </a:p>
          <a:p>
            <a:pPr marL="566636" lvl="1" indent="-283318" algn="l">
              <a:lnSpc>
                <a:spcPts val="3674"/>
              </a:lnSpc>
              <a:spcBef>
                <a:spcPct val="0"/>
              </a:spcBef>
              <a:buFont typeface="Arial"/>
              <a:buChar char="•"/>
            </a:pPr>
            <a:r>
              <a:rPr lang="en-US" sz="2624">
                <a:solidFill>
                  <a:srgbClr val="000000"/>
                </a:solidFill>
                <a:latin typeface="Nunito Sans"/>
                <a:ea typeface="Nunito Sans"/>
                <a:cs typeface="Nunito Sans"/>
                <a:sym typeface="Nunito Sans"/>
              </a:rPr>
              <a:t>Gán vai trò cho người dùng.</a:t>
            </a:r>
          </a:p>
          <a:p>
            <a:pPr marL="566636" lvl="1" indent="-283318" algn="l">
              <a:lnSpc>
                <a:spcPts val="3674"/>
              </a:lnSpc>
              <a:spcBef>
                <a:spcPct val="0"/>
              </a:spcBef>
              <a:buFont typeface="Arial"/>
              <a:buChar char="•"/>
            </a:pPr>
            <a:r>
              <a:rPr lang="en-US" sz="2624">
                <a:solidFill>
                  <a:srgbClr val="000000"/>
                </a:solidFill>
                <a:latin typeface="Nunito Sans"/>
                <a:ea typeface="Nunito Sans"/>
                <a:cs typeface="Nunito Sans"/>
                <a:sym typeface="Nunito Sans"/>
              </a:rPr>
              <a:t>Quản lý danh mục sản phẩm (tạo, cập nhật, xóa sản phẩm).</a:t>
            </a:r>
          </a:p>
          <a:p>
            <a:pPr marL="566636" lvl="1" indent="-283318" algn="l">
              <a:lnSpc>
                <a:spcPts val="3674"/>
              </a:lnSpc>
              <a:spcBef>
                <a:spcPct val="0"/>
              </a:spcBef>
              <a:buFont typeface="Arial"/>
              <a:buChar char="•"/>
            </a:pPr>
            <a:r>
              <a:rPr lang="en-US" sz="2624">
                <a:solidFill>
                  <a:srgbClr val="000000"/>
                </a:solidFill>
                <a:latin typeface="Nunito Sans"/>
                <a:ea typeface="Nunito Sans"/>
                <a:cs typeface="Nunito Sans"/>
                <a:sym typeface="Nunito Sans"/>
              </a:rPr>
              <a:t>Xem và lọc sản phẩm theo tiêu chí (hãng, giá, tính năng).</a:t>
            </a:r>
          </a:p>
          <a:p>
            <a:pPr marL="566636" lvl="1" indent="-283318" algn="l">
              <a:lnSpc>
                <a:spcPts val="3674"/>
              </a:lnSpc>
              <a:spcBef>
                <a:spcPct val="0"/>
              </a:spcBef>
              <a:buFont typeface="Arial"/>
              <a:buChar char="•"/>
            </a:pPr>
            <a:r>
              <a:rPr lang="en-US" sz="2624">
                <a:solidFill>
                  <a:srgbClr val="000000"/>
                </a:solidFill>
                <a:latin typeface="Nunito Sans"/>
                <a:ea typeface="Nunito Sans"/>
                <a:cs typeface="Nunito Sans"/>
                <a:sym typeface="Nunito Sans"/>
              </a:rPr>
              <a:t>Quản lý giỏ hàng và thanh toán.</a:t>
            </a:r>
          </a:p>
          <a:p>
            <a:pPr marL="566636" lvl="1" indent="-283318" algn="l">
              <a:lnSpc>
                <a:spcPts val="3674"/>
              </a:lnSpc>
              <a:spcBef>
                <a:spcPct val="0"/>
              </a:spcBef>
              <a:buFont typeface="Arial"/>
              <a:buChar char="•"/>
            </a:pPr>
            <a:r>
              <a:rPr lang="en-US" sz="2624">
                <a:solidFill>
                  <a:srgbClr val="000000"/>
                </a:solidFill>
                <a:latin typeface="Nunito Sans"/>
                <a:ea typeface="Nunito Sans"/>
                <a:cs typeface="Nunito Sans"/>
                <a:sym typeface="Nunito Sans"/>
              </a:rPr>
              <a:t>Đăng ký và đăng nhập người dùng.</a:t>
            </a:r>
          </a:p>
          <a:p>
            <a:pPr marL="566636" lvl="1" indent="-283318" algn="l">
              <a:lnSpc>
                <a:spcPts val="3674"/>
              </a:lnSpc>
              <a:spcBef>
                <a:spcPct val="0"/>
              </a:spcBef>
              <a:buFont typeface="Arial"/>
              <a:buChar char="•"/>
            </a:pPr>
            <a:r>
              <a:rPr lang="en-US" sz="2624">
                <a:solidFill>
                  <a:srgbClr val="000000"/>
                </a:solidFill>
                <a:latin typeface="Nunito Sans"/>
                <a:ea typeface="Nunito Sans"/>
                <a:cs typeface="Nunito Sans"/>
                <a:sym typeface="Nunito Sans"/>
              </a:rPr>
              <a:t>Quản lý việc reset và khôi phục mật khẩu.</a:t>
            </a:r>
          </a:p>
          <a:p>
            <a:pPr marL="566636" lvl="1" indent="-283318" algn="l">
              <a:lnSpc>
                <a:spcPts val="3674"/>
              </a:lnSpc>
              <a:spcBef>
                <a:spcPct val="0"/>
              </a:spcBef>
              <a:buFont typeface="Arial"/>
              <a:buChar char="•"/>
            </a:pPr>
            <a:r>
              <a:rPr lang="en-US" sz="2624">
                <a:solidFill>
                  <a:srgbClr val="000000"/>
                </a:solidFill>
                <a:latin typeface="Nunito Sans"/>
                <a:ea typeface="Nunito Sans"/>
                <a:cs typeface="Nunito Sans"/>
                <a:sym typeface="Nunito Sans"/>
              </a:rPr>
              <a:t>Xem đánh giá và nhận xét của người dùng.</a:t>
            </a:r>
          </a:p>
          <a:p>
            <a:pPr algn="l">
              <a:lnSpc>
                <a:spcPts val="3674"/>
              </a:lnSpc>
              <a:spcBef>
                <a:spcPct val="0"/>
              </a:spcBef>
            </a:pPr>
            <a:endParaRPr lang="en-US" sz="2624">
              <a:solidFill>
                <a:srgbClr val="000000"/>
              </a:solidFill>
              <a:latin typeface="Nunito Sans"/>
              <a:ea typeface="Nunito Sans"/>
              <a:cs typeface="Nunito Sans"/>
              <a:sym typeface="Nunito Sans"/>
            </a:endParaRP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2391</Words>
  <Application>Microsoft Office PowerPoint</Application>
  <PresentationFormat>Custom</PresentationFormat>
  <Paragraphs>189</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Canva Sans</vt:lpstr>
      <vt:lpstr>Calibri</vt:lpstr>
      <vt:lpstr>Arial</vt:lpstr>
      <vt:lpstr>Nunito Sans Bold</vt:lpstr>
      <vt:lpstr>Nunito Sans</vt:lpstr>
      <vt:lpstr>Nunito Sans Light</vt:lpstr>
      <vt:lpstr>Nunito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Tím Ứng dụng Điện thoại Mockup Bán hàng Bản thuyết trình Tiếp thị</dc:title>
  <cp:lastModifiedBy>Administrator</cp:lastModifiedBy>
  <cp:revision>2</cp:revision>
  <dcterms:created xsi:type="dcterms:W3CDTF">2006-08-16T00:00:00Z</dcterms:created>
  <dcterms:modified xsi:type="dcterms:W3CDTF">2025-01-20T01:14:59Z</dcterms:modified>
  <dc:identifier>DAGciRLoFh8</dc:identifier>
</cp:coreProperties>
</file>